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sldIdLst>
    <p:sldId id="273" r:id="rId2"/>
  </p:sldIdLst>
  <p:sldSz cx="12192000" cy="6858000"/>
  <p:notesSz cx="7010400" cy="9236075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405" autoAdjust="0"/>
  </p:normalViewPr>
  <p:slideViewPr>
    <p:cSldViewPr snapToGrid="0">
      <p:cViewPr varScale="1">
        <p:scale>
          <a:sx n="94" d="100"/>
          <a:sy n="94" d="100"/>
        </p:scale>
        <p:origin x="226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F0E81-204B-42FA-8134-B9497D5A972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BAB4F-3FA6-4296-B101-94090A28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6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6" y="1346948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6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6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7" y="4068923"/>
            <a:ext cx="1080905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4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50" y="4389120"/>
            <a:ext cx="7891273" cy="1069848"/>
          </a:xfrm>
        </p:spPr>
        <p:txBody>
          <a:bodyPr>
            <a:normAutofit/>
          </a:bodyPr>
          <a:lstStyle>
            <a:lvl1pPr marL="0" indent="0" algn="l">
              <a:buNone/>
              <a:defRPr sz="2201">
                <a:solidFill>
                  <a:schemeClr val="tx1"/>
                </a:solidFill>
              </a:defRPr>
            </a:lvl1pPr>
            <a:lvl2pPr marL="457212" indent="0" algn="ctr">
              <a:buNone/>
              <a:defRPr sz="2201"/>
            </a:lvl2pPr>
            <a:lvl3pPr marL="914423" indent="0" algn="ctr">
              <a:buNone/>
              <a:defRPr sz="2201"/>
            </a:lvl3pPr>
            <a:lvl4pPr marL="1371634" indent="0" algn="ctr">
              <a:buNone/>
              <a:defRPr sz="2000"/>
            </a:lvl4pPr>
            <a:lvl5pPr marL="1828846" indent="0" algn="ctr">
              <a:buNone/>
              <a:defRPr sz="2000"/>
            </a:lvl5pPr>
            <a:lvl6pPr marL="2286057" indent="0" algn="ctr">
              <a:buNone/>
              <a:defRPr sz="2000"/>
            </a:lvl6pPr>
            <a:lvl7pPr marL="2743268" indent="0" algn="ctr">
              <a:buNone/>
              <a:defRPr sz="2000"/>
            </a:lvl7pPr>
            <a:lvl8pPr marL="3200480" indent="0" algn="ctr">
              <a:buNone/>
              <a:defRPr sz="2000"/>
            </a:lvl8pPr>
            <a:lvl9pPr marL="3657692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5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30" y="1225296"/>
            <a:ext cx="9281161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5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1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8" y="6272786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6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402" y="2325848"/>
            <a:ext cx="1080905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1" y="2506133"/>
            <a:ext cx="1188299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9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1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1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12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9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1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12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1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2"/>
            <a:ext cx="388826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4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4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1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4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1"/>
              </a:spcBef>
              <a:buNone/>
              <a:defRPr sz="1401">
                <a:solidFill>
                  <a:schemeClr val="accent1">
                    <a:lumMod val="75000"/>
                  </a:schemeClr>
                </a:solidFill>
              </a:defRPr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2"/>
            <a:ext cx="388826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4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8" indent="0">
              <a:buNone/>
              <a:defRPr sz="2000"/>
            </a:lvl7pPr>
            <a:lvl8pPr marL="3200480" indent="0">
              <a:buNone/>
              <a:defRPr sz="2000"/>
            </a:lvl8pPr>
            <a:lvl9pPr marL="3657692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4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1"/>
              </a:spcBef>
              <a:buNone/>
              <a:defRPr sz="1401">
                <a:solidFill>
                  <a:schemeClr val="accent1">
                    <a:lumMod val="75000"/>
                  </a:schemeClr>
                </a:solidFill>
              </a:defRPr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5/27/2015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9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9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8" y="6272786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7" y="6272786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32" y="6272786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1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5401" b="0" i="0" u="none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5" indent="-182885" algn="l" defTabSz="914423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indent="-182885" algn="l" defTabSz="914423" rtl="0" eaLnBrk="1" latinLnBrk="0" hangingPunct="1">
        <a:lnSpc>
          <a:spcPct val="90000"/>
        </a:lnSpc>
        <a:spcBef>
          <a:spcPts val="400"/>
        </a:spcBef>
        <a:spcAft>
          <a:spcPts val="20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1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731538" indent="-182885" algn="l" defTabSz="914423" rtl="0" eaLnBrk="1" latinLnBrk="0" hangingPunct="1">
        <a:lnSpc>
          <a:spcPct val="90000"/>
        </a:lnSpc>
        <a:spcBef>
          <a:spcPts val="400"/>
        </a:spcBef>
        <a:spcAft>
          <a:spcPts val="20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65" indent="-182885" algn="l" defTabSz="914423" rtl="0" eaLnBrk="1" latinLnBrk="0" hangingPunct="1">
        <a:lnSpc>
          <a:spcPct val="90000"/>
        </a:lnSpc>
        <a:spcBef>
          <a:spcPts val="400"/>
        </a:spcBef>
        <a:spcAft>
          <a:spcPts val="20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92" indent="-182885" algn="l" defTabSz="914423" rtl="0" eaLnBrk="1" latinLnBrk="0" hangingPunct="1">
        <a:lnSpc>
          <a:spcPct val="90000"/>
        </a:lnSpc>
        <a:spcBef>
          <a:spcPts val="400"/>
        </a:spcBef>
        <a:spcAft>
          <a:spcPts val="20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40" indent="-228607" algn="l" defTabSz="914423" rtl="0" eaLnBrk="1" latinLnBrk="0" hangingPunct="1">
        <a:lnSpc>
          <a:spcPct val="90000"/>
        </a:lnSpc>
        <a:spcBef>
          <a:spcPts val="400"/>
        </a:spcBef>
        <a:spcAft>
          <a:spcPts val="20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48" indent="-228607" algn="l" defTabSz="914423" rtl="0" eaLnBrk="1" latinLnBrk="0" hangingPunct="1">
        <a:lnSpc>
          <a:spcPct val="90000"/>
        </a:lnSpc>
        <a:spcBef>
          <a:spcPts val="400"/>
        </a:spcBef>
        <a:spcAft>
          <a:spcPts val="20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56" indent="-228607" algn="l" defTabSz="914423" rtl="0" eaLnBrk="1" latinLnBrk="0" hangingPunct="1">
        <a:lnSpc>
          <a:spcPct val="90000"/>
        </a:lnSpc>
        <a:spcBef>
          <a:spcPts val="400"/>
        </a:spcBef>
        <a:spcAft>
          <a:spcPts val="20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62" indent="-228607" algn="l" defTabSz="914423" rtl="0" eaLnBrk="1" latinLnBrk="0" hangingPunct="1">
        <a:lnSpc>
          <a:spcPct val="90000"/>
        </a:lnSpc>
        <a:spcBef>
          <a:spcPts val="400"/>
        </a:spcBef>
        <a:spcAft>
          <a:spcPts val="20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ianr.unl.edu/staff-awar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8895343" y="1139696"/>
            <a:ext cx="3144257" cy="5679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53" y="109874"/>
            <a:ext cx="10058400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IANR </a:t>
            </a:r>
            <a:r>
              <a:rPr lang="en-US" dirty="0" err="1" smtClean="0"/>
              <a:t>hr</a:t>
            </a:r>
            <a:r>
              <a:rPr lang="en-US" dirty="0" smtClean="0"/>
              <a:t> pay increase options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7800" y="734714"/>
            <a:ext cx="11861800" cy="31039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1" dirty="0"/>
          </a:p>
        </p:txBody>
      </p:sp>
      <p:sp>
        <p:nvSpPr>
          <p:cNvPr id="5" name="Rectangle 4"/>
          <p:cNvSpPr/>
          <p:nvPr/>
        </p:nvSpPr>
        <p:spPr>
          <a:xfrm>
            <a:off x="181560" y="1262934"/>
            <a:ext cx="4951053" cy="227808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182136" y="1640303"/>
            <a:ext cx="7350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 Pay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9919" y="1904025"/>
            <a:ext cx="5100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Is appropriate when an</a:t>
            </a:r>
            <a:r>
              <a:rPr lang="en-US" sz="1200" b="1" i="1" dirty="0" smtClean="0"/>
              <a:t> hourly, non-exempt </a:t>
            </a:r>
            <a:r>
              <a:rPr lang="en-US" sz="1200" i="1" dirty="0" smtClean="0"/>
              <a:t>employee assumes additional duties which are at a </a:t>
            </a:r>
            <a:r>
              <a:rPr lang="en-US" sz="1200" b="1" i="1" dirty="0" smtClean="0"/>
              <a:t>higher level </a:t>
            </a:r>
            <a:r>
              <a:rPr lang="en-US" sz="1200" i="1" dirty="0" smtClean="0"/>
              <a:t>or scope on a temporary basis.</a:t>
            </a:r>
            <a:endParaRPr lang="en-US" sz="1200" dirty="0" smtClean="0"/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8883490" y="1149615"/>
            <a:ext cx="3156110" cy="631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1" b="0" i="0" u="none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 Rewards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340" y="3701250"/>
            <a:ext cx="2744261" cy="2735095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8785248" y="1747793"/>
            <a:ext cx="33495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250" dirty="0" smtClean="0"/>
              <a:t>Outstanding Employee Award-$750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250" dirty="0" smtClean="0"/>
              <a:t>KUDOS Award- $150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250" dirty="0" smtClean="0"/>
              <a:t>IANR Exemplary Service Award-$1,000</a:t>
            </a:r>
          </a:p>
          <a:p>
            <a:pPr marL="102870"/>
            <a:endParaRPr lang="en-US" sz="1250" dirty="0"/>
          </a:p>
          <a:p>
            <a:pPr marL="102870"/>
            <a:r>
              <a:rPr lang="en-US" sz="1250" dirty="0" smtClean="0"/>
              <a:t>For more information visit:</a:t>
            </a:r>
          </a:p>
          <a:p>
            <a:pPr marL="102870"/>
            <a:endParaRPr lang="en-US" sz="1250" dirty="0"/>
          </a:p>
          <a:p>
            <a:pPr marL="102870"/>
            <a:r>
              <a:rPr lang="en-US" sz="1250" dirty="0" smtClean="0">
                <a:hlinkClick r:id="rId4"/>
              </a:rPr>
              <a:t>http://ianr.unl.edu/staff-awards</a:t>
            </a:r>
            <a:endParaRPr lang="en-US" sz="1250" dirty="0" smtClean="0"/>
          </a:p>
          <a:p>
            <a:pPr marL="102870"/>
            <a:endParaRPr lang="en-US" sz="1250" dirty="0"/>
          </a:p>
        </p:txBody>
      </p:sp>
      <p:sp>
        <p:nvSpPr>
          <p:cNvPr id="90" name="TextBox 89"/>
          <p:cNvSpPr txBox="1"/>
          <p:nvPr/>
        </p:nvSpPr>
        <p:spPr>
          <a:xfrm>
            <a:off x="6997152" y="4607989"/>
            <a:ext cx="19983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Remember! </a:t>
            </a:r>
            <a:r>
              <a:rPr lang="en-US" sz="1400" dirty="0" smtClean="0">
                <a:solidFill>
                  <a:schemeClr val="bg1"/>
                </a:solidFill>
              </a:rPr>
              <a:t>   Performance conversations are scheduled by the employee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3277" y="2541305"/>
            <a:ext cx="2660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Overload Pay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33" y="2818600"/>
            <a:ext cx="4867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Is appropriate when a</a:t>
            </a:r>
            <a:r>
              <a:rPr lang="en-US" sz="1200" i="1" dirty="0" smtClean="0">
                <a:solidFill>
                  <a:srgbClr val="00B0F0"/>
                </a:solidFill>
              </a:rPr>
              <a:t> </a:t>
            </a:r>
            <a:r>
              <a:rPr lang="en-US" sz="1200" b="1" i="1" dirty="0" smtClean="0"/>
              <a:t>salaried, exempt</a:t>
            </a:r>
            <a:r>
              <a:rPr lang="en-US" sz="1200" i="1" dirty="0" smtClean="0"/>
              <a:t> employee assumes additional duties which are at a </a:t>
            </a:r>
            <a:r>
              <a:rPr lang="en-US" sz="1200" b="1" i="1" dirty="0" smtClean="0"/>
              <a:t>higher level </a:t>
            </a:r>
            <a:r>
              <a:rPr lang="en-US" sz="1200" i="1" dirty="0" smtClean="0"/>
              <a:t>or scope on a temporary basis.</a:t>
            </a:r>
            <a:endParaRPr lang="en-US" sz="1200" i="1" dirty="0"/>
          </a:p>
        </p:txBody>
      </p:sp>
      <p:sp>
        <p:nvSpPr>
          <p:cNvPr id="12" name="Rectangle 11"/>
          <p:cNvSpPr/>
          <p:nvPr/>
        </p:nvSpPr>
        <p:spPr>
          <a:xfrm rot="10800000" flipV="1">
            <a:off x="97653" y="3594679"/>
            <a:ext cx="3926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Permanent </a:t>
            </a:r>
            <a:r>
              <a: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Pay Increase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55374" y="3670763"/>
            <a:ext cx="4946013" cy="310247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20680" y="3976696"/>
            <a:ext cx="475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Performance/Merit Increases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77" y="4210828"/>
            <a:ext cx="4885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Used to reward good performance. Available once a year during merit/salary increase process (July 1)</a:t>
            </a:r>
            <a:r>
              <a:rPr lang="en-US" sz="1200" i="1" dirty="0" smtClean="0">
                <a:solidFill>
                  <a:srgbClr val="FF0000"/>
                </a:solidFill>
              </a:rPr>
              <a:t>.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7653" y="4596293"/>
            <a:ext cx="46267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Market/Internal Equity Increase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262" y="4867704"/>
            <a:ext cx="4763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Based on either relevant external market factors or internal campus specific factors (i.e. pay levels of other employees in comparable jobs and comparable years of experience).</a:t>
            </a:r>
            <a:endParaRPr lang="en-US" sz="1200" i="1" dirty="0"/>
          </a:p>
        </p:txBody>
      </p:sp>
      <p:sp>
        <p:nvSpPr>
          <p:cNvPr id="17" name="Rectangle 16"/>
          <p:cNvSpPr/>
          <p:nvPr/>
        </p:nvSpPr>
        <p:spPr>
          <a:xfrm>
            <a:off x="90029" y="5448993"/>
            <a:ext cx="48630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Reclassification (Promotion/Advancement)</a:t>
            </a:r>
            <a:endParaRPr lang="en-US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0680" y="5693850"/>
            <a:ext cx="489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Occurs when an employee takes on work at a </a:t>
            </a:r>
            <a:r>
              <a:rPr lang="en-US" sz="1200" b="1" i="1" dirty="0" smtClean="0"/>
              <a:t>higher level </a:t>
            </a:r>
            <a:r>
              <a:rPr lang="en-US" sz="1200" i="1" dirty="0" smtClean="0"/>
              <a:t>of responsibility</a:t>
            </a:r>
            <a:r>
              <a:rPr lang="en-US" sz="1200" b="1" i="1" dirty="0" smtClean="0"/>
              <a:t> </a:t>
            </a:r>
            <a:r>
              <a:rPr lang="en-US" sz="1200" i="1" dirty="0" smtClean="0"/>
              <a:t>or has a </a:t>
            </a:r>
            <a:r>
              <a:rPr lang="en-US" sz="1200" i="1" dirty="0"/>
              <a:t>s</a:t>
            </a:r>
            <a:r>
              <a:rPr lang="en-US" sz="1200" i="1" dirty="0" smtClean="0"/>
              <a:t>ignificant change in duties/responsibilities.</a:t>
            </a:r>
          </a:p>
          <a:p>
            <a:r>
              <a:rPr lang="en-US" sz="1200" i="1" dirty="0"/>
              <a:t>NOTE: </a:t>
            </a:r>
            <a:r>
              <a:rPr lang="en-US" sz="1200" i="1" dirty="0" smtClean="0"/>
              <a:t>This is a position-based </a:t>
            </a:r>
            <a:r>
              <a:rPr lang="en-US" sz="1200" i="1" dirty="0"/>
              <a:t>action which may result in a pay increase</a:t>
            </a:r>
            <a:r>
              <a:rPr lang="en-US" sz="1200" i="1" dirty="0" smtClean="0"/>
              <a:t>. It is based on position changes, not individual performance. </a:t>
            </a:r>
            <a:endParaRPr lang="en-US" sz="1200" i="1" dirty="0"/>
          </a:p>
        </p:txBody>
      </p:sp>
      <p:sp>
        <p:nvSpPr>
          <p:cNvPr id="20" name="Rectangle 19"/>
          <p:cNvSpPr/>
          <p:nvPr/>
        </p:nvSpPr>
        <p:spPr>
          <a:xfrm>
            <a:off x="5159440" y="1208282"/>
            <a:ext cx="3160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Reduction in Pay</a:t>
            </a:r>
            <a:endParaRPr lang="en-US" sz="2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94292" y="1262934"/>
            <a:ext cx="3140787" cy="303049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5380698" y="1669947"/>
            <a:ext cx="2971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Voluntary Reduction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70563" y="1975402"/>
            <a:ext cx="2905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May occur when an employee either accepts or requests a decrease in pay. Please consult your IANR HR Generalist prior to any action. </a:t>
            </a:r>
            <a:endParaRPr lang="en-US" sz="1200" i="1" dirty="0"/>
          </a:p>
        </p:txBody>
      </p:sp>
      <p:sp>
        <p:nvSpPr>
          <p:cNvPr id="35" name="Rectangle 34"/>
          <p:cNvSpPr/>
          <p:nvPr/>
        </p:nvSpPr>
        <p:spPr>
          <a:xfrm>
            <a:off x="5406787" y="2939458"/>
            <a:ext cx="3033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70562" y="3268259"/>
            <a:ext cx="2951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Will occur if a corrective action or disciplinary reduction in job assignment results in a decrease in pay. Please consult your IANR HR Generalist prior to any action. </a:t>
            </a:r>
            <a:endParaRPr lang="en-US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376550" y="4511259"/>
            <a:ext cx="31309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Please </a:t>
            </a:r>
            <a:r>
              <a:rPr lang="en-US" sz="1600" i="1" dirty="0"/>
              <a:t>consult your IANR HR Generalist </a:t>
            </a:r>
            <a:r>
              <a:rPr lang="en-US" sz="1600" i="1" dirty="0" smtClean="0"/>
              <a:t>to request a pay increase for an employee. </a:t>
            </a:r>
            <a:endParaRPr lang="en-US" sz="1600" dirty="0"/>
          </a:p>
          <a:p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/>
              <a:t>For more information on IANR Pay Increase guidelines contact Chris Gengenbach at 402-472-5813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 rot="10800000" flipV="1">
            <a:off x="137177" y="1194418"/>
            <a:ext cx="3944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Temporary </a:t>
            </a:r>
            <a:r>
              <a: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Pay Increase</a:t>
            </a:r>
          </a:p>
        </p:txBody>
      </p:sp>
    </p:spTree>
    <p:extLst>
      <p:ext uri="{BB962C8B-B14F-4D97-AF65-F5344CB8AC3E}">
        <p14:creationId xmlns:p14="http://schemas.microsoft.com/office/powerpoint/2010/main" val="385600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7" grpId="0" animBg="1"/>
      <p:bldP spid="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10.0&quot;&gt;&lt;object type=&quot;1&quot; unique_id=&quot;10001&quot;&gt;&lt;object type=&quot;2&quot; unique_id=&quot;10002&quot;&gt;&lt;object type=&quot;3&quot; unique_id=&quot;13140&quot;&gt;&lt;property id=&quot;20148&quot; value=&quot;5&quot;/&gt;&lt;property id=&quot;20300&quot; value=&quot;Slide 1 - &amp;quot;IANR hr pay increase options&amp;quot;&quot;/&gt;&lt;property id=&quot;20307&quot; value=&quot;273&quot;/&gt;&lt;/object&gt;&lt;/object&gt;&lt;object type=&quot;8&quot; unique_id=&quot;10030&quot;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3236</TotalTime>
  <Words>289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Rockwell</vt:lpstr>
      <vt:lpstr>Rockwell Condensed</vt:lpstr>
      <vt:lpstr>Wingdings</vt:lpstr>
      <vt:lpstr>Wood Type</vt:lpstr>
      <vt:lpstr>IANR hr pay increase options</vt:lpstr>
    </vt:vector>
  </TitlesOfParts>
  <Company>University of Nebraska - Lincoln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Ianr Employee survey proposal</dc:title>
  <dc:creator>Ashley Kiekhoefer</dc:creator>
  <cp:lastModifiedBy>Becky Carter</cp:lastModifiedBy>
  <cp:revision>161</cp:revision>
  <cp:lastPrinted>2014-11-05T22:22:08Z</cp:lastPrinted>
  <dcterms:created xsi:type="dcterms:W3CDTF">2014-11-05T21:35:08Z</dcterms:created>
  <dcterms:modified xsi:type="dcterms:W3CDTF">2015-05-27T20:45:03Z</dcterms:modified>
</cp:coreProperties>
</file>