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12" r:id="rId1"/>
  </p:sldMasterIdLst>
  <p:notesMasterIdLst>
    <p:notesMasterId r:id="rId19"/>
  </p:notesMasterIdLst>
  <p:handoutMasterIdLst>
    <p:handoutMasterId r:id="rId20"/>
  </p:handoutMasterIdLst>
  <p:sldIdLst>
    <p:sldId id="257" r:id="rId2"/>
    <p:sldId id="311" r:id="rId3"/>
    <p:sldId id="312" r:id="rId4"/>
    <p:sldId id="278" r:id="rId5"/>
    <p:sldId id="295" r:id="rId6"/>
    <p:sldId id="300" r:id="rId7"/>
    <p:sldId id="302" r:id="rId8"/>
    <p:sldId id="304" r:id="rId9"/>
    <p:sldId id="305" r:id="rId10"/>
    <p:sldId id="314" r:id="rId11"/>
    <p:sldId id="287" r:id="rId12"/>
    <p:sldId id="315" r:id="rId13"/>
    <p:sldId id="320" r:id="rId14"/>
    <p:sldId id="316" r:id="rId15"/>
    <p:sldId id="317" r:id="rId16"/>
    <p:sldId id="321" r:id="rId17"/>
    <p:sldId id="273" r:id="rId18"/>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hley Kiekhoefer" initials="AK" lastIdx="0" clrIdx="0">
    <p:extLst>
      <p:ext uri="{19B8F6BF-5375-455C-9EA6-DF929625EA0E}">
        <p15:presenceInfo xmlns:p15="http://schemas.microsoft.com/office/powerpoint/2012/main" userId="S-1-5-21-527237240-492894223-682003330-195037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6F74"/>
    <a:srgbClr val="FCD4BC"/>
    <a:srgbClr val="CAF7BF"/>
    <a:srgbClr val="FBF357"/>
    <a:srgbClr val="E1DC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B3BB06-A33F-4F20-B4DD-04159515C868}" v="40" dt="2023-09-29T15:31:43.0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5664" autoAdjust="0"/>
  </p:normalViewPr>
  <p:slideViewPr>
    <p:cSldViewPr snapToGrid="0">
      <p:cViewPr varScale="1">
        <p:scale>
          <a:sx n="97" d="100"/>
          <a:sy n="97" d="100"/>
        </p:scale>
        <p:origin x="105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i Sturek" userId="9334ec15-3e46-486a-a524-131abdf9ff1e" providerId="ADAL" clId="{53B3BB06-A33F-4F20-B4DD-04159515C868}"/>
    <pc:docChg chg="undo redo custSel addSld delSld modSld">
      <pc:chgData name="Marci Sturek" userId="9334ec15-3e46-486a-a524-131abdf9ff1e" providerId="ADAL" clId="{53B3BB06-A33F-4F20-B4DD-04159515C868}" dt="2023-09-29T16:30:18.660" v="1892" actId="6549"/>
      <pc:docMkLst>
        <pc:docMk/>
      </pc:docMkLst>
      <pc:sldChg chg="modSp mod">
        <pc:chgData name="Marci Sturek" userId="9334ec15-3e46-486a-a524-131abdf9ff1e" providerId="ADAL" clId="{53B3BB06-A33F-4F20-B4DD-04159515C868}" dt="2023-09-29T15:23:49.492" v="426" actId="255"/>
        <pc:sldMkLst>
          <pc:docMk/>
          <pc:sldMk cId="2597420772" sldId="257"/>
        </pc:sldMkLst>
        <pc:spChg chg="mod">
          <ac:chgData name="Marci Sturek" userId="9334ec15-3e46-486a-a524-131abdf9ff1e" providerId="ADAL" clId="{53B3BB06-A33F-4F20-B4DD-04159515C868}" dt="2023-09-29T15:23:49.492" v="426" actId="255"/>
          <ac:spMkLst>
            <pc:docMk/>
            <pc:sldMk cId="2597420772" sldId="257"/>
            <ac:spMk id="3" creationId="{00000000-0000-0000-0000-000000000000}"/>
          </ac:spMkLst>
        </pc:spChg>
        <pc:spChg chg="mod">
          <ac:chgData name="Marci Sturek" userId="9334ec15-3e46-486a-a524-131abdf9ff1e" providerId="ADAL" clId="{53B3BB06-A33F-4F20-B4DD-04159515C868}" dt="2023-09-29T15:13:26.675" v="203" actId="20577"/>
          <ac:spMkLst>
            <pc:docMk/>
            <pc:sldMk cId="2597420772" sldId="257"/>
            <ac:spMk id="4" creationId="{00000000-0000-0000-0000-000000000000}"/>
          </ac:spMkLst>
        </pc:spChg>
      </pc:sldChg>
      <pc:sldChg chg="modSp mod modNotesTx">
        <pc:chgData name="Marci Sturek" userId="9334ec15-3e46-486a-a524-131abdf9ff1e" providerId="ADAL" clId="{53B3BB06-A33F-4F20-B4DD-04159515C868}" dt="2023-09-29T15:56:12.273" v="1748" actId="6549"/>
        <pc:sldMkLst>
          <pc:docMk/>
          <pc:sldMk cId="1426133637" sldId="273"/>
        </pc:sldMkLst>
        <pc:spChg chg="mod">
          <ac:chgData name="Marci Sturek" userId="9334ec15-3e46-486a-a524-131abdf9ff1e" providerId="ADAL" clId="{53B3BB06-A33F-4F20-B4DD-04159515C868}" dt="2023-09-29T15:55:41.172" v="1747" actId="255"/>
          <ac:spMkLst>
            <pc:docMk/>
            <pc:sldMk cId="1426133637" sldId="273"/>
            <ac:spMk id="3" creationId="{00000000-0000-0000-0000-000000000000}"/>
          </ac:spMkLst>
        </pc:spChg>
      </pc:sldChg>
      <pc:sldChg chg="addSp delSp modSp mod delAnim modAnim modNotesTx">
        <pc:chgData name="Marci Sturek" userId="9334ec15-3e46-486a-a524-131abdf9ff1e" providerId="ADAL" clId="{53B3BB06-A33F-4F20-B4DD-04159515C868}" dt="2023-09-29T16:01:35.300" v="1866" actId="1076"/>
        <pc:sldMkLst>
          <pc:docMk/>
          <pc:sldMk cId="1890262487" sldId="278"/>
        </pc:sldMkLst>
        <pc:spChg chg="mod">
          <ac:chgData name="Marci Sturek" userId="9334ec15-3e46-486a-a524-131abdf9ff1e" providerId="ADAL" clId="{53B3BB06-A33F-4F20-B4DD-04159515C868}" dt="2023-09-29T16:01:25.122" v="1863" actId="207"/>
          <ac:spMkLst>
            <pc:docMk/>
            <pc:sldMk cId="1890262487" sldId="278"/>
            <ac:spMk id="3" creationId="{00000000-0000-0000-0000-000000000000}"/>
          </ac:spMkLst>
        </pc:spChg>
        <pc:spChg chg="add del">
          <ac:chgData name="Marci Sturek" userId="9334ec15-3e46-486a-a524-131abdf9ff1e" providerId="ADAL" clId="{53B3BB06-A33F-4F20-B4DD-04159515C868}" dt="2023-09-29T15:59:48.314" v="1804" actId="22"/>
          <ac:spMkLst>
            <pc:docMk/>
            <pc:sldMk cId="1890262487" sldId="278"/>
            <ac:spMk id="4" creationId="{D692B942-96DB-5F3A-8119-6D15AEDB2463}"/>
          </ac:spMkLst>
        </pc:spChg>
        <pc:spChg chg="mod">
          <ac:chgData name="Marci Sturek" userId="9334ec15-3e46-486a-a524-131abdf9ff1e" providerId="ADAL" clId="{53B3BB06-A33F-4F20-B4DD-04159515C868}" dt="2023-09-29T16:01:35.300" v="1866" actId="1076"/>
          <ac:spMkLst>
            <pc:docMk/>
            <pc:sldMk cId="1890262487" sldId="278"/>
            <ac:spMk id="9" creationId="{00000000-0000-0000-0000-000000000000}"/>
          </ac:spMkLst>
        </pc:spChg>
        <pc:spChg chg="mod">
          <ac:chgData name="Marci Sturek" userId="9334ec15-3e46-486a-a524-131abdf9ff1e" providerId="ADAL" clId="{53B3BB06-A33F-4F20-B4DD-04159515C868}" dt="2023-09-29T16:01:21.721" v="1862" actId="207"/>
          <ac:spMkLst>
            <pc:docMk/>
            <pc:sldMk cId="1890262487" sldId="278"/>
            <ac:spMk id="18" creationId="{00000000-0000-0000-0000-000000000000}"/>
          </ac:spMkLst>
        </pc:spChg>
        <pc:spChg chg="del mod">
          <ac:chgData name="Marci Sturek" userId="9334ec15-3e46-486a-a524-131abdf9ff1e" providerId="ADAL" clId="{53B3BB06-A33F-4F20-B4DD-04159515C868}" dt="2023-09-29T15:58:00.811" v="1770"/>
          <ac:spMkLst>
            <pc:docMk/>
            <pc:sldMk cId="1890262487" sldId="278"/>
            <ac:spMk id="20" creationId="{00000000-0000-0000-0000-000000000000}"/>
          </ac:spMkLst>
        </pc:spChg>
        <pc:spChg chg="del mod">
          <ac:chgData name="Marci Sturek" userId="9334ec15-3e46-486a-a524-131abdf9ff1e" providerId="ADAL" clId="{53B3BB06-A33F-4F20-B4DD-04159515C868}" dt="2023-09-29T15:59:13.740" v="1796"/>
          <ac:spMkLst>
            <pc:docMk/>
            <pc:sldMk cId="1890262487" sldId="278"/>
            <ac:spMk id="21" creationId="{00000000-0000-0000-0000-000000000000}"/>
          </ac:spMkLst>
        </pc:spChg>
        <pc:spChg chg="mod">
          <ac:chgData name="Marci Sturek" userId="9334ec15-3e46-486a-a524-131abdf9ff1e" providerId="ADAL" clId="{53B3BB06-A33F-4F20-B4DD-04159515C868}" dt="2023-09-29T16:01:30.490" v="1864" actId="207"/>
          <ac:spMkLst>
            <pc:docMk/>
            <pc:sldMk cId="1890262487" sldId="278"/>
            <ac:spMk id="22" creationId="{00000000-0000-0000-0000-000000000000}"/>
          </ac:spMkLst>
        </pc:spChg>
        <pc:spChg chg="mod">
          <ac:chgData name="Marci Sturek" userId="9334ec15-3e46-486a-a524-131abdf9ff1e" providerId="ADAL" clId="{53B3BB06-A33F-4F20-B4DD-04159515C868}" dt="2023-09-29T16:01:34.867" v="1865" actId="207"/>
          <ac:spMkLst>
            <pc:docMk/>
            <pc:sldMk cId="1890262487" sldId="278"/>
            <ac:spMk id="24" creationId="{00000000-0000-0000-0000-000000000000}"/>
          </ac:spMkLst>
        </pc:spChg>
        <pc:spChg chg="mod">
          <ac:chgData name="Marci Sturek" userId="9334ec15-3e46-486a-a524-131abdf9ff1e" providerId="ADAL" clId="{53B3BB06-A33F-4F20-B4DD-04159515C868}" dt="2023-09-29T15:29:58.560" v="460" actId="255"/>
          <ac:spMkLst>
            <pc:docMk/>
            <pc:sldMk cId="1890262487" sldId="278"/>
            <ac:spMk id="38" creationId="{00000000-0000-0000-0000-000000000000}"/>
          </ac:spMkLst>
        </pc:spChg>
        <pc:spChg chg="mod">
          <ac:chgData name="Marci Sturek" userId="9334ec15-3e46-486a-a524-131abdf9ff1e" providerId="ADAL" clId="{53B3BB06-A33F-4F20-B4DD-04159515C868}" dt="2023-09-29T16:00:44.697" v="1861" actId="14100"/>
          <ac:spMkLst>
            <pc:docMk/>
            <pc:sldMk cId="1890262487" sldId="278"/>
            <ac:spMk id="40" creationId="{00000000-0000-0000-0000-000000000000}"/>
          </ac:spMkLst>
        </pc:spChg>
      </pc:sldChg>
      <pc:sldChg chg="modSp mod modNotesTx">
        <pc:chgData name="Marci Sturek" userId="9334ec15-3e46-486a-a524-131abdf9ff1e" providerId="ADAL" clId="{53B3BB06-A33F-4F20-B4DD-04159515C868}" dt="2023-09-29T16:30:18.660" v="1892" actId="6549"/>
        <pc:sldMkLst>
          <pc:docMk/>
          <pc:sldMk cId="250935479" sldId="287"/>
        </pc:sldMkLst>
        <pc:spChg chg="mod">
          <ac:chgData name="Marci Sturek" userId="9334ec15-3e46-486a-a524-131abdf9ff1e" providerId="ADAL" clId="{53B3BB06-A33F-4F20-B4DD-04159515C868}" dt="2023-09-29T15:49:22.771" v="1687" actId="255"/>
          <ac:spMkLst>
            <pc:docMk/>
            <pc:sldMk cId="250935479" sldId="287"/>
            <ac:spMk id="4" creationId="{00000000-0000-0000-0000-000000000000}"/>
          </ac:spMkLst>
        </pc:spChg>
        <pc:spChg chg="mod">
          <ac:chgData name="Marci Sturek" userId="9334ec15-3e46-486a-a524-131abdf9ff1e" providerId="ADAL" clId="{53B3BB06-A33F-4F20-B4DD-04159515C868}" dt="2023-09-29T15:50:31.088" v="1697" actId="113"/>
          <ac:spMkLst>
            <pc:docMk/>
            <pc:sldMk cId="250935479" sldId="287"/>
            <ac:spMk id="9" creationId="{00000000-0000-0000-0000-000000000000}"/>
          </ac:spMkLst>
        </pc:spChg>
        <pc:spChg chg="mod">
          <ac:chgData name="Marci Sturek" userId="9334ec15-3e46-486a-a524-131abdf9ff1e" providerId="ADAL" clId="{53B3BB06-A33F-4F20-B4DD-04159515C868}" dt="2023-09-29T15:50:43.691" v="1699" actId="113"/>
          <ac:spMkLst>
            <pc:docMk/>
            <pc:sldMk cId="250935479" sldId="287"/>
            <ac:spMk id="10" creationId="{00000000-0000-0000-0000-000000000000}"/>
          </ac:spMkLst>
        </pc:spChg>
        <pc:spChg chg="mod">
          <ac:chgData name="Marci Sturek" userId="9334ec15-3e46-486a-a524-131abdf9ff1e" providerId="ADAL" clId="{53B3BB06-A33F-4F20-B4DD-04159515C868}" dt="2023-09-29T15:50:52.043" v="1701" actId="113"/>
          <ac:spMkLst>
            <pc:docMk/>
            <pc:sldMk cId="250935479" sldId="287"/>
            <ac:spMk id="11" creationId="{00000000-0000-0000-0000-000000000000}"/>
          </ac:spMkLst>
        </pc:spChg>
        <pc:spChg chg="mod">
          <ac:chgData name="Marci Sturek" userId="9334ec15-3e46-486a-a524-131abdf9ff1e" providerId="ADAL" clId="{53B3BB06-A33F-4F20-B4DD-04159515C868}" dt="2023-09-29T15:50:22.433" v="1695" actId="114"/>
          <ac:spMkLst>
            <pc:docMk/>
            <pc:sldMk cId="250935479" sldId="287"/>
            <ac:spMk id="12" creationId="{00000000-0000-0000-0000-000000000000}"/>
          </ac:spMkLst>
        </pc:spChg>
        <pc:spChg chg="mod">
          <ac:chgData name="Marci Sturek" userId="9334ec15-3e46-486a-a524-131abdf9ff1e" providerId="ADAL" clId="{53B3BB06-A33F-4F20-B4DD-04159515C868}" dt="2023-09-29T15:51:02.834" v="1703" actId="113"/>
          <ac:spMkLst>
            <pc:docMk/>
            <pc:sldMk cId="250935479" sldId="287"/>
            <ac:spMk id="13" creationId="{00000000-0000-0000-0000-000000000000}"/>
          </ac:spMkLst>
        </pc:spChg>
        <pc:spChg chg="mod">
          <ac:chgData name="Marci Sturek" userId="9334ec15-3e46-486a-a524-131abdf9ff1e" providerId="ADAL" clId="{53B3BB06-A33F-4F20-B4DD-04159515C868}" dt="2023-09-29T15:51:17.660" v="1709" actId="113"/>
          <ac:spMkLst>
            <pc:docMk/>
            <pc:sldMk cId="250935479" sldId="287"/>
            <ac:spMk id="14" creationId="{00000000-0000-0000-0000-000000000000}"/>
          </ac:spMkLst>
        </pc:spChg>
        <pc:spChg chg="mod">
          <ac:chgData name="Marci Sturek" userId="9334ec15-3e46-486a-a524-131abdf9ff1e" providerId="ADAL" clId="{53B3BB06-A33F-4F20-B4DD-04159515C868}" dt="2023-09-29T15:51:24.720" v="1711" actId="113"/>
          <ac:spMkLst>
            <pc:docMk/>
            <pc:sldMk cId="250935479" sldId="287"/>
            <ac:spMk id="15" creationId="{00000000-0000-0000-0000-000000000000}"/>
          </ac:spMkLst>
        </pc:spChg>
        <pc:spChg chg="mod">
          <ac:chgData name="Marci Sturek" userId="9334ec15-3e46-486a-a524-131abdf9ff1e" providerId="ADAL" clId="{53B3BB06-A33F-4F20-B4DD-04159515C868}" dt="2023-09-29T15:51:36.153" v="1713" actId="113"/>
          <ac:spMkLst>
            <pc:docMk/>
            <pc:sldMk cId="250935479" sldId="287"/>
            <ac:spMk id="16" creationId="{00000000-0000-0000-0000-000000000000}"/>
          </ac:spMkLst>
        </pc:spChg>
        <pc:spChg chg="mod">
          <ac:chgData name="Marci Sturek" userId="9334ec15-3e46-486a-a524-131abdf9ff1e" providerId="ADAL" clId="{53B3BB06-A33F-4F20-B4DD-04159515C868}" dt="2023-09-29T15:51:40.116" v="1715" actId="113"/>
          <ac:spMkLst>
            <pc:docMk/>
            <pc:sldMk cId="250935479" sldId="287"/>
            <ac:spMk id="32" creationId="{00000000-0000-0000-0000-000000000000}"/>
          </ac:spMkLst>
        </pc:spChg>
        <pc:spChg chg="mod">
          <ac:chgData name="Marci Sturek" userId="9334ec15-3e46-486a-a524-131abdf9ff1e" providerId="ADAL" clId="{53B3BB06-A33F-4F20-B4DD-04159515C868}" dt="2023-09-29T16:30:07.952" v="1888" actId="6549"/>
          <ac:spMkLst>
            <pc:docMk/>
            <pc:sldMk cId="250935479" sldId="287"/>
            <ac:spMk id="33" creationId="{00000000-0000-0000-0000-000000000000}"/>
          </ac:spMkLst>
        </pc:spChg>
        <pc:spChg chg="mod">
          <ac:chgData name="Marci Sturek" userId="9334ec15-3e46-486a-a524-131abdf9ff1e" providerId="ADAL" clId="{53B3BB06-A33F-4F20-B4DD-04159515C868}" dt="2023-09-29T16:30:18.660" v="1892" actId="6549"/>
          <ac:spMkLst>
            <pc:docMk/>
            <pc:sldMk cId="250935479" sldId="287"/>
            <ac:spMk id="34" creationId="{00000000-0000-0000-0000-000000000000}"/>
          </ac:spMkLst>
        </pc:spChg>
        <pc:spChg chg="mod">
          <ac:chgData name="Marci Sturek" userId="9334ec15-3e46-486a-a524-131abdf9ff1e" providerId="ADAL" clId="{53B3BB06-A33F-4F20-B4DD-04159515C868}" dt="2023-09-29T16:30:17.915" v="1891" actId="6549"/>
          <ac:spMkLst>
            <pc:docMk/>
            <pc:sldMk cId="250935479" sldId="287"/>
            <ac:spMk id="35" creationId="{00000000-0000-0000-0000-000000000000}"/>
          </ac:spMkLst>
        </pc:spChg>
      </pc:sldChg>
      <pc:sldChg chg="addSp delSp modSp mod delAnim modAnim modNotesTx">
        <pc:chgData name="Marci Sturek" userId="9334ec15-3e46-486a-a524-131abdf9ff1e" providerId="ADAL" clId="{53B3BB06-A33F-4F20-B4DD-04159515C868}" dt="2023-09-29T15:32:04.397" v="474" actId="255"/>
        <pc:sldMkLst>
          <pc:docMk/>
          <pc:sldMk cId="1220696798" sldId="295"/>
        </pc:sldMkLst>
        <pc:spChg chg="mod">
          <ac:chgData name="Marci Sturek" userId="9334ec15-3e46-486a-a524-131abdf9ff1e" providerId="ADAL" clId="{53B3BB06-A33F-4F20-B4DD-04159515C868}" dt="2023-09-29T13:39:16.505" v="127" actId="20577"/>
          <ac:spMkLst>
            <pc:docMk/>
            <pc:sldMk cId="1220696798" sldId="295"/>
            <ac:spMk id="2" creationId="{00000000-0000-0000-0000-000000000000}"/>
          </ac:spMkLst>
        </pc:spChg>
        <pc:spChg chg="add del mod">
          <ac:chgData name="Marci Sturek" userId="9334ec15-3e46-486a-a524-131abdf9ff1e" providerId="ADAL" clId="{53B3BB06-A33F-4F20-B4DD-04159515C868}" dt="2023-09-29T13:48:06.711" v="139"/>
          <ac:spMkLst>
            <pc:docMk/>
            <pc:sldMk cId="1220696798" sldId="295"/>
            <ac:spMk id="4" creationId="{D3AB5EAE-7E23-F743-CF90-5C6DF20C0234}"/>
          </ac:spMkLst>
        </pc:spChg>
        <pc:spChg chg="add mod">
          <ac:chgData name="Marci Sturek" userId="9334ec15-3e46-486a-a524-131abdf9ff1e" providerId="ADAL" clId="{53B3BB06-A33F-4F20-B4DD-04159515C868}" dt="2023-09-29T13:49:08.837" v="167" actId="6549"/>
          <ac:spMkLst>
            <pc:docMk/>
            <pc:sldMk cId="1220696798" sldId="295"/>
            <ac:spMk id="5" creationId="{1891CA9D-5A3E-4BB0-D283-77D84FBDC84E}"/>
          </ac:spMkLst>
        </pc:spChg>
        <pc:spChg chg="add mod">
          <ac:chgData name="Marci Sturek" userId="9334ec15-3e46-486a-a524-131abdf9ff1e" providerId="ADAL" clId="{53B3BB06-A33F-4F20-B4DD-04159515C868}" dt="2023-09-29T15:16:03.930" v="260" actId="12"/>
          <ac:spMkLst>
            <pc:docMk/>
            <pc:sldMk cId="1220696798" sldId="295"/>
            <ac:spMk id="7" creationId="{5D652D82-4A35-876C-AD26-01EDBE9D40B5}"/>
          </ac:spMkLst>
        </pc:spChg>
        <pc:spChg chg="mod">
          <ac:chgData name="Marci Sturek" userId="9334ec15-3e46-486a-a524-131abdf9ff1e" providerId="ADAL" clId="{53B3BB06-A33F-4F20-B4DD-04159515C868}" dt="2023-09-29T15:32:04.397" v="474" actId="255"/>
          <ac:spMkLst>
            <pc:docMk/>
            <pc:sldMk cId="1220696798" sldId="295"/>
            <ac:spMk id="38" creationId="{00000000-0000-0000-0000-000000000000}"/>
          </ac:spMkLst>
        </pc:spChg>
        <pc:spChg chg="mod">
          <ac:chgData name="Marci Sturek" userId="9334ec15-3e46-486a-a524-131abdf9ff1e" providerId="ADAL" clId="{53B3BB06-A33F-4F20-B4DD-04159515C868}" dt="2023-09-29T13:39:57.501" v="132" actId="255"/>
          <ac:spMkLst>
            <pc:docMk/>
            <pc:sldMk cId="1220696798" sldId="295"/>
            <ac:spMk id="40" creationId="{00000000-0000-0000-0000-000000000000}"/>
          </ac:spMkLst>
        </pc:spChg>
        <pc:spChg chg="mod">
          <ac:chgData name="Marci Sturek" userId="9334ec15-3e46-486a-a524-131abdf9ff1e" providerId="ADAL" clId="{53B3BB06-A33F-4F20-B4DD-04159515C868}" dt="2023-09-29T13:50:13.672" v="189" actId="255"/>
          <ac:spMkLst>
            <pc:docMk/>
            <pc:sldMk cId="1220696798" sldId="295"/>
            <ac:spMk id="42" creationId="{00000000-0000-0000-0000-000000000000}"/>
          </ac:spMkLst>
        </pc:spChg>
        <pc:spChg chg="mod">
          <ac:chgData name="Marci Sturek" userId="9334ec15-3e46-486a-a524-131abdf9ff1e" providerId="ADAL" clId="{53B3BB06-A33F-4F20-B4DD-04159515C868}" dt="2023-09-29T13:39:48.884" v="129" actId="255"/>
          <ac:spMkLst>
            <pc:docMk/>
            <pc:sldMk cId="1220696798" sldId="295"/>
            <ac:spMk id="51" creationId="{00000000-0000-0000-0000-000000000000}"/>
          </ac:spMkLst>
        </pc:spChg>
        <pc:spChg chg="mod">
          <ac:chgData name="Marci Sturek" userId="9334ec15-3e46-486a-a524-131abdf9ff1e" providerId="ADAL" clId="{53B3BB06-A33F-4F20-B4DD-04159515C868}" dt="2023-09-29T13:47:11.825" v="136" actId="20577"/>
          <ac:spMkLst>
            <pc:docMk/>
            <pc:sldMk cId="1220696798" sldId="295"/>
            <ac:spMk id="54" creationId="{00000000-0000-0000-0000-000000000000}"/>
          </ac:spMkLst>
        </pc:spChg>
        <pc:spChg chg="del mod">
          <ac:chgData name="Marci Sturek" userId="9334ec15-3e46-486a-a524-131abdf9ff1e" providerId="ADAL" clId="{53B3BB06-A33F-4F20-B4DD-04159515C868}" dt="2023-09-29T13:38:17.632" v="114"/>
          <ac:spMkLst>
            <pc:docMk/>
            <pc:sldMk cId="1220696798" sldId="295"/>
            <ac:spMk id="56" creationId="{00000000-0000-0000-0000-000000000000}"/>
          </ac:spMkLst>
        </pc:spChg>
        <pc:spChg chg="mod">
          <ac:chgData name="Marci Sturek" userId="9334ec15-3e46-486a-a524-131abdf9ff1e" providerId="ADAL" clId="{53B3BB06-A33F-4F20-B4DD-04159515C868}" dt="2023-09-29T13:49:34.708" v="186" actId="6549"/>
          <ac:spMkLst>
            <pc:docMk/>
            <pc:sldMk cId="1220696798" sldId="295"/>
            <ac:spMk id="57" creationId="{00000000-0000-0000-0000-000000000000}"/>
          </ac:spMkLst>
        </pc:spChg>
        <pc:spChg chg="del mod">
          <ac:chgData name="Marci Sturek" userId="9334ec15-3e46-486a-a524-131abdf9ff1e" providerId="ADAL" clId="{53B3BB06-A33F-4F20-B4DD-04159515C868}" dt="2023-09-29T13:49:14.583" v="182"/>
          <ac:spMkLst>
            <pc:docMk/>
            <pc:sldMk cId="1220696798" sldId="295"/>
            <ac:spMk id="58" creationId="{00000000-0000-0000-0000-000000000000}"/>
          </ac:spMkLst>
        </pc:spChg>
        <pc:graphicFrameChg chg="add del">
          <ac:chgData name="Marci Sturek" userId="9334ec15-3e46-486a-a524-131abdf9ff1e" providerId="ADAL" clId="{53B3BB06-A33F-4F20-B4DD-04159515C868}" dt="2023-09-29T13:49:42.689" v="187" actId="21"/>
          <ac:graphicFrameMkLst>
            <pc:docMk/>
            <pc:sldMk cId="1220696798" sldId="295"/>
            <ac:graphicFrameMk id="3" creationId="{29EBA48D-3F93-75EC-6A18-BA916E49923B}"/>
          </ac:graphicFrameMkLst>
        </pc:graphicFrameChg>
      </pc:sldChg>
      <pc:sldChg chg="modSp mod modNotesTx">
        <pc:chgData name="Marci Sturek" userId="9334ec15-3e46-486a-a524-131abdf9ff1e" providerId="ADAL" clId="{53B3BB06-A33F-4F20-B4DD-04159515C868}" dt="2023-09-29T15:32:31.817" v="487" actId="20577"/>
        <pc:sldMkLst>
          <pc:docMk/>
          <pc:sldMk cId="2694789318" sldId="300"/>
        </pc:sldMkLst>
        <pc:spChg chg="mod">
          <ac:chgData name="Marci Sturek" userId="9334ec15-3e46-486a-a524-131abdf9ff1e" providerId="ADAL" clId="{53B3BB06-A33F-4F20-B4DD-04159515C868}" dt="2023-09-29T15:32:31.817" v="487" actId="20577"/>
          <ac:spMkLst>
            <pc:docMk/>
            <pc:sldMk cId="2694789318" sldId="300"/>
            <ac:spMk id="2" creationId="{00000000-0000-0000-0000-000000000000}"/>
          </ac:spMkLst>
        </pc:spChg>
      </pc:sldChg>
      <pc:sldChg chg="modSp mod modNotesTx">
        <pc:chgData name="Marci Sturek" userId="9334ec15-3e46-486a-a524-131abdf9ff1e" providerId="ADAL" clId="{53B3BB06-A33F-4F20-B4DD-04159515C868}" dt="2023-09-29T15:32:49.196" v="489" actId="113"/>
        <pc:sldMkLst>
          <pc:docMk/>
          <pc:sldMk cId="3687019031" sldId="302"/>
        </pc:sldMkLst>
        <pc:spChg chg="mod">
          <ac:chgData name="Marci Sturek" userId="9334ec15-3e46-486a-a524-131abdf9ff1e" providerId="ADAL" clId="{53B3BB06-A33F-4F20-B4DD-04159515C868}" dt="2023-09-29T15:32:49.196" v="489" actId="113"/>
          <ac:spMkLst>
            <pc:docMk/>
            <pc:sldMk cId="3687019031" sldId="302"/>
            <ac:spMk id="11" creationId="{00000000-0000-0000-0000-000000000000}"/>
          </ac:spMkLst>
        </pc:spChg>
        <pc:spChg chg="mod">
          <ac:chgData name="Marci Sturek" userId="9334ec15-3e46-486a-a524-131abdf9ff1e" providerId="ADAL" clId="{53B3BB06-A33F-4F20-B4DD-04159515C868}" dt="2023-09-29T15:32:39.337" v="488" actId="255"/>
          <ac:spMkLst>
            <pc:docMk/>
            <pc:sldMk cId="3687019031" sldId="302"/>
            <ac:spMk id="15" creationId="{00000000-0000-0000-0000-000000000000}"/>
          </ac:spMkLst>
        </pc:spChg>
      </pc:sldChg>
      <pc:sldChg chg="addSp delSp modSp mod modNotesTx">
        <pc:chgData name="Marci Sturek" userId="9334ec15-3e46-486a-a524-131abdf9ff1e" providerId="ADAL" clId="{53B3BB06-A33F-4F20-B4DD-04159515C868}" dt="2023-09-29T16:05:45.370" v="1886" actId="14100"/>
        <pc:sldMkLst>
          <pc:docMk/>
          <pc:sldMk cId="1563911185" sldId="304"/>
        </pc:sldMkLst>
        <pc:spChg chg="mod">
          <ac:chgData name="Marci Sturek" userId="9334ec15-3e46-486a-a524-131abdf9ff1e" providerId="ADAL" clId="{53B3BB06-A33F-4F20-B4DD-04159515C868}" dt="2023-09-29T16:05:45.370" v="1886" actId="14100"/>
          <ac:spMkLst>
            <pc:docMk/>
            <pc:sldMk cId="1563911185" sldId="304"/>
            <ac:spMk id="12" creationId="{00000000-0000-0000-0000-000000000000}"/>
          </ac:spMkLst>
        </pc:spChg>
        <pc:spChg chg="mod">
          <ac:chgData name="Marci Sturek" userId="9334ec15-3e46-486a-a524-131abdf9ff1e" providerId="ADAL" clId="{53B3BB06-A33F-4F20-B4DD-04159515C868}" dt="2023-09-29T15:33:06.819" v="490" actId="255"/>
          <ac:spMkLst>
            <pc:docMk/>
            <pc:sldMk cId="1563911185" sldId="304"/>
            <ac:spMk id="15" creationId="{00000000-0000-0000-0000-000000000000}"/>
          </ac:spMkLst>
        </pc:spChg>
        <pc:picChg chg="del">
          <ac:chgData name="Marci Sturek" userId="9334ec15-3e46-486a-a524-131abdf9ff1e" providerId="ADAL" clId="{53B3BB06-A33F-4F20-B4DD-04159515C868}" dt="2023-09-29T16:03:34.999" v="1867" actId="478"/>
          <ac:picMkLst>
            <pc:docMk/>
            <pc:sldMk cId="1563911185" sldId="304"/>
            <ac:picMk id="3" creationId="{00000000-0000-0000-0000-000000000000}"/>
          </ac:picMkLst>
        </pc:picChg>
        <pc:picChg chg="add del mod">
          <ac:chgData name="Marci Sturek" userId="9334ec15-3e46-486a-a524-131abdf9ff1e" providerId="ADAL" clId="{53B3BB06-A33F-4F20-B4DD-04159515C868}" dt="2023-09-29T16:04:19.253" v="1876" actId="478"/>
          <ac:picMkLst>
            <pc:docMk/>
            <pc:sldMk cId="1563911185" sldId="304"/>
            <ac:picMk id="4" creationId="{A720ECD8-967E-1AB4-68C7-D37C4F261286}"/>
          </ac:picMkLst>
        </pc:picChg>
        <pc:picChg chg="add mod">
          <ac:chgData name="Marci Sturek" userId="9334ec15-3e46-486a-a524-131abdf9ff1e" providerId="ADAL" clId="{53B3BB06-A33F-4F20-B4DD-04159515C868}" dt="2023-09-29T16:05:38.064" v="1883" actId="14100"/>
          <ac:picMkLst>
            <pc:docMk/>
            <pc:sldMk cId="1563911185" sldId="304"/>
            <ac:picMk id="6" creationId="{8B476B4E-1AAE-3C21-E17F-C6ECE10AB2B4}"/>
          </ac:picMkLst>
        </pc:picChg>
      </pc:sldChg>
      <pc:sldChg chg="addSp delSp modSp mod modNotesTx">
        <pc:chgData name="Marci Sturek" userId="9334ec15-3e46-486a-a524-131abdf9ff1e" providerId="ADAL" clId="{53B3BB06-A33F-4F20-B4DD-04159515C868}" dt="2023-09-29T16:06:28.743" v="1887" actId="20577"/>
        <pc:sldMkLst>
          <pc:docMk/>
          <pc:sldMk cId="3068554043" sldId="305"/>
        </pc:sldMkLst>
        <pc:spChg chg="del mod">
          <ac:chgData name="Marci Sturek" userId="9334ec15-3e46-486a-a524-131abdf9ff1e" providerId="ADAL" clId="{53B3BB06-A33F-4F20-B4DD-04159515C868}" dt="2023-09-29T15:36:33.523" v="509" actId="478"/>
          <ac:spMkLst>
            <pc:docMk/>
            <pc:sldMk cId="3068554043" sldId="305"/>
            <ac:spMk id="3" creationId="{00000000-0000-0000-0000-000000000000}"/>
          </ac:spMkLst>
        </pc:spChg>
        <pc:spChg chg="del">
          <ac:chgData name="Marci Sturek" userId="9334ec15-3e46-486a-a524-131abdf9ff1e" providerId="ADAL" clId="{53B3BB06-A33F-4F20-B4DD-04159515C868}" dt="2023-09-29T15:37:29.403" v="522" actId="478"/>
          <ac:spMkLst>
            <pc:docMk/>
            <pc:sldMk cId="3068554043" sldId="305"/>
            <ac:spMk id="4" creationId="{00000000-0000-0000-0000-000000000000}"/>
          </ac:spMkLst>
        </pc:spChg>
        <pc:spChg chg="add del mod">
          <ac:chgData name="Marci Sturek" userId="9334ec15-3e46-486a-a524-131abdf9ff1e" providerId="ADAL" clId="{53B3BB06-A33F-4F20-B4DD-04159515C868}" dt="2023-09-29T15:38:33.212" v="532" actId="478"/>
          <ac:spMkLst>
            <pc:docMk/>
            <pc:sldMk cId="3068554043" sldId="305"/>
            <ac:spMk id="8" creationId="{12083E2A-4247-3A03-7E65-76BF2FD9FE1D}"/>
          </ac:spMkLst>
        </pc:spChg>
        <pc:spChg chg="del">
          <ac:chgData name="Marci Sturek" userId="9334ec15-3e46-486a-a524-131abdf9ff1e" providerId="ADAL" clId="{53B3BB06-A33F-4F20-B4DD-04159515C868}" dt="2023-09-29T15:37:25.492" v="521" actId="478"/>
          <ac:spMkLst>
            <pc:docMk/>
            <pc:sldMk cId="3068554043" sldId="305"/>
            <ac:spMk id="9" creationId="{00000000-0000-0000-0000-000000000000}"/>
          </ac:spMkLst>
        </pc:spChg>
        <pc:spChg chg="del">
          <ac:chgData name="Marci Sturek" userId="9334ec15-3e46-486a-a524-131abdf9ff1e" providerId="ADAL" clId="{53B3BB06-A33F-4F20-B4DD-04159515C868}" dt="2023-09-29T15:37:23.418" v="520" actId="478"/>
          <ac:spMkLst>
            <pc:docMk/>
            <pc:sldMk cId="3068554043" sldId="305"/>
            <ac:spMk id="10" creationId="{00000000-0000-0000-0000-000000000000}"/>
          </ac:spMkLst>
        </pc:spChg>
        <pc:spChg chg="del">
          <ac:chgData name="Marci Sturek" userId="9334ec15-3e46-486a-a524-131abdf9ff1e" providerId="ADAL" clId="{53B3BB06-A33F-4F20-B4DD-04159515C868}" dt="2023-09-29T15:37:21.250" v="519" actId="478"/>
          <ac:spMkLst>
            <pc:docMk/>
            <pc:sldMk cId="3068554043" sldId="305"/>
            <ac:spMk id="11" creationId="{00000000-0000-0000-0000-000000000000}"/>
          </ac:spMkLst>
        </pc:spChg>
        <pc:spChg chg="del mod">
          <ac:chgData name="Marci Sturek" userId="9334ec15-3e46-486a-a524-131abdf9ff1e" providerId="ADAL" clId="{53B3BB06-A33F-4F20-B4DD-04159515C868}" dt="2023-09-29T15:36:36.771" v="511" actId="478"/>
          <ac:spMkLst>
            <pc:docMk/>
            <pc:sldMk cId="3068554043" sldId="305"/>
            <ac:spMk id="12" creationId="{00000000-0000-0000-0000-000000000000}"/>
          </ac:spMkLst>
        </pc:spChg>
        <pc:spChg chg="del">
          <ac:chgData name="Marci Sturek" userId="9334ec15-3e46-486a-a524-131abdf9ff1e" providerId="ADAL" clId="{53B3BB06-A33F-4F20-B4DD-04159515C868}" dt="2023-09-29T15:36:35.243" v="510" actId="478"/>
          <ac:spMkLst>
            <pc:docMk/>
            <pc:sldMk cId="3068554043" sldId="305"/>
            <ac:spMk id="13" creationId="{00000000-0000-0000-0000-000000000000}"/>
          </ac:spMkLst>
        </pc:spChg>
        <pc:spChg chg="mod">
          <ac:chgData name="Marci Sturek" userId="9334ec15-3e46-486a-a524-131abdf9ff1e" providerId="ADAL" clId="{53B3BB06-A33F-4F20-B4DD-04159515C868}" dt="2023-09-29T15:33:50.101" v="493" actId="255"/>
          <ac:spMkLst>
            <pc:docMk/>
            <pc:sldMk cId="3068554043" sldId="305"/>
            <ac:spMk id="15" creationId="{00000000-0000-0000-0000-000000000000}"/>
          </ac:spMkLst>
        </pc:spChg>
        <pc:spChg chg="add mod">
          <ac:chgData name="Marci Sturek" userId="9334ec15-3e46-486a-a524-131abdf9ff1e" providerId="ADAL" clId="{53B3BB06-A33F-4F20-B4DD-04159515C868}" dt="2023-09-29T16:06:28.743" v="1887" actId="20577"/>
          <ac:spMkLst>
            <pc:docMk/>
            <pc:sldMk cId="3068554043" sldId="305"/>
            <ac:spMk id="17" creationId="{62A450C5-91BE-10B9-0716-F956CAED9A71}"/>
          </ac:spMkLst>
        </pc:spChg>
        <pc:picChg chg="add del mod">
          <ac:chgData name="Marci Sturek" userId="9334ec15-3e46-486a-a524-131abdf9ff1e" providerId="ADAL" clId="{53B3BB06-A33F-4F20-B4DD-04159515C868}" dt="2023-09-29T15:36:32.018" v="508" actId="478"/>
          <ac:picMkLst>
            <pc:docMk/>
            <pc:sldMk cId="3068554043" sldId="305"/>
            <ac:picMk id="2" creationId="{00000000-0000-0000-0000-000000000000}"/>
          </ac:picMkLst>
        </pc:picChg>
        <pc:picChg chg="add mod">
          <ac:chgData name="Marci Sturek" userId="9334ec15-3e46-486a-a524-131abdf9ff1e" providerId="ADAL" clId="{53B3BB06-A33F-4F20-B4DD-04159515C868}" dt="2023-09-29T15:37:54.421" v="528" actId="14100"/>
          <ac:picMkLst>
            <pc:docMk/>
            <pc:sldMk cId="3068554043" sldId="305"/>
            <ac:picMk id="6" creationId="{C7A9F4FE-2A6E-CBD6-842E-0A391DE487D9}"/>
          </ac:picMkLst>
        </pc:picChg>
      </pc:sldChg>
      <pc:sldChg chg="modSp mod modNotesTx">
        <pc:chgData name="Marci Sturek" userId="9334ec15-3e46-486a-a524-131abdf9ff1e" providerId="ADAL" clId="{53B3BB06-A33F-4F20-B4DD-04159515C868}" dt="2023-09-29T15:57:07.174" v="1754" actId="255"/>
        <pc:sldMkLst>
          <pc:docMk/>
          <pc:sldMk cId="1604427667" sldId="311"/>
        </pc:sldMkLst>
        <pc:spChg chg="mod">
          <ac:chgData name="Marci Sturek" userId="9334ec15-3e46-486a-a524-131abdf9ff1e" providerId="ADAL" clId="{53B3BB06-A33F-4F20-B4DD-04159515C868}" dt="2023-09-29T15:57:07.174" v="1754" actId="255"/>
          <ac:spMkLst>
            <pc:docMk/>
            <pc:sldMk cId="1604427667" sldId="311"/>
            <ac:spMk id="2" creationId="{00000000-0000-0000-0000-000000000000}"/>
          </ac:spMkLst>
        </pc:spChg>
        <pc:spChg chg="mod">
          <ac:chgData name="Marci Sturek" userId="9334ec15-3e46-486a-a524-131abdf9ff1e" providerId="ADAL" clId="{53B3BB06-A33F-4F20-B4DD-04159515C868}" dt="2023-09-29T15:30:16.838" v="461" actId="255"/>
          <ac:spMkLst>
            <pc:docMk/>
            <pc:sldMk cId="1604427667" sldId="311"/>
            <ac:spMk id="38" creationId="{00000000-0000-0000-0000-000000000000}"/>
          </ac:spMkLst>
        </pc:spChg>
      </pc:sldChg>
      <pc:sldChg chg="modSp mod">
        <pc:chgData name="Marci Sturek" userId="9334ec15-3e46-486a-a524-131abdf9ff1e" providerId="ADAL" clId="{53B3BB06-A33F-4F20-B4DD-04159515C868}" dt="2023-09-29T15:30:29.742" v="462" actId="255"/>
        <pc:sldMkLst>
          <pc:docMk/>
          <pc:sldMk cId="3446724089" sldId="312"/>
        </pc:sldMkLst>
        <pc:spChg chg="mod">
          <ac:chgData name="Marci Sturek" userId="9334ec15-3e46-486a-a524-131abdf9ff1e" providerId="ADAL" clId="{53B3BB06-A33F-4F20-B4DD-04159515C868}" dt="2023-09-29T15:30:29.742" v="462" actId="255"/>
          <ac:spMkLst>
            <pc:docMk/>
            <pc:sldMk cId="3446724089" sldId="312"/>
            <ac:spMk id="3" creationId="{00000000-0000-0000-0000-000000000000}"/>
          </ac:spMkLst>
        </pc:spChg>
      </pc:sldChg>
      <pc:sldChg chg="modSp mod">
        <pc:chgData name="Marci Sturek" userId="9334ec15-3e46-486a-a524-131abdf9ff1e" providerId="ADAL" clId="{53B3BB06-A33F-4F20-B4DD-04159515C868}" dt="2023-09-29T15:52:47.881" v="1724" actId="255"/>
        <pc:sldMkLst>
          <pc:docMk/>
          <pc:sldMk cId="2756571875" sldId="314"/>
        </pc:sldMkLst>
        <pc:spChg chg="mod">
          <ac:chgData name="Marci Sturek" userId="9334ec15-3e46-486a-a524-131abdf9ff1e" providerId="ADAL" clId="{53B3BB06-A33F-4F20-B4DD-04159515C868}" dt="2023-09-29T15:52:47.881" v="1724" actId="255"/>
          <ac:spMkLst>
            <pc:docMk/>
            <pc:sldMk cId="2756571875" sldId="314"/>
            <ac:spMk id="3" creationId="{00000000-0000-0000-0000-000000000000}"/>
          </ac:spMkLst>
        </pc:spChg>
      </pc:sldChg>
      <pc:sldChg chg="modSp mod modNotesTx">
        <pc:chgData name="Marci Sturek" userId="9334ec15-3e46-486a-a524-131abdf9ff1e" providerId="ADAL" clId="{53B3BB06-A33F-4F20-B4DD-04159515C868}" dt="2023-09-29T15:52:31.048" v="1723" actId="255"/>
        <pc:sldMkLst>
          <pc:docMk/>
          <pc:sldMk cId="2643019270" sldId="315"/>
        </pc:sldMkLst>
        <pc:spChg chg="mod">
          <ac:chgData name="Marci Sturek" userId="9334ec15-3e46-486a-a524-131abdf9ff1e" providerId="ADAL" clId="{53B3BB06-A33F-4F20-B4DD-04159515C868}" dt="2023-09-29T15:52:31.048" v="1723" actId="255"/>
          <ac:spMkLst>
            <pc:docMk/>
            <pc:sldMk cId="2643019270" sldId="315"/>
            <ac:spMk id="7" creationId="{00000000-0000-0000-0000-000000000000}"/>
          </ac:spMkLst>
        </pc:spChg>
        <pc:spChg chg="mod">
          <ac:chgData name="Marci Sturek" userId="9334ec15-3e46-486a-a524-131abdf9ff1e" providerId="ADAL" clId="{53B3BB06-A33F-4F20-B4DD-04159515C868}" dt="2023-09-29T15:52:25.962" v="1722" actId="255"/>
          <ac:spMkLst>
            <pc:docMk/>
            <pc:sldMk cId="2643019270" sldId="315"/>
            <ac:spMk id="15" creationId="{00000000-0000-0000-0000-000000000000}"/>
          </ac:spMkLst>
        </pc:spChg>
      </pc:sldChg>
      <pc:sldChg chg="modSp mod modNotesTx">
        <pc:chgData name="Marci Sturek" userId="9334ec15-3e46-486a-a524-131abdf9ff1e" providerId="ADAL" clId="{53B3BB06-A33F-4F20-B4DD-04159515C868}" dt="2023-09-29T15:54:40.700" v="1741" actId="255"/>
        <pc:sldMkLst>
          <pc:docMk/>
          <pc:sldMk cId="2780863558" sldId="316"/>
        </pc:sldMkLst>
        <pc:spChg chg="mod">
          <ac:chgData name="Marci Sturek" userId="9334ec15-3e46-486a-a524-131abdf9ff1e" providerId="ADAL" clId="{53B3BB06-A33F-4F20-B4DD-04159515C868}" dt="2023-09-29T15:54:40.700" v="1741" actId="255"/>
          <ac:spMkLst>
            <pc:docMk/>
            <pc:sldMk cId="2780863558" sldId="316"/>
            <ac:spMk id="7" creationId="{00000000-0000-0000-0000-000000000000}"/>
          </ac:spMkLst>
        </pc:spChg>
      </pc:sldChg>
      <pc:sldChg chg="modSp mod modNotesTx">
        <pc:chgData name="Marci Sturek" userId="9334ec15-3e46-486a-a524-131abdf9ff1e" providerId="ADAL" clId="{53B3BB06-A33F-4F20-B4DD-04159515C868}" dt="2023-09-29T15:56:21.590" v="1750" actId="5793"/>
        <pc:sldMkLst>
          <pc:docMk/>
          <pc:sldMk cId="3439194765" sldId="317"/>
        </pc:sldMkLst>
        <pc:spChg chg="mod">
          <ac:chgData name="Marci Sturek" userId="9334ec15-3e46-486a-a524-131abdf9ff1e" providerId="ADAL" clId="{53B3BB06-A33F-4F20-B4DD-04159515C868}" dt="2023-09-29T15:55:06.136" v="1746" actId="114"/>
          <ac:spMkLst>
            <pc:docMk/>
            <pc:sldMk cId="3439194765" sldId="317"/>
            <ac:spMk id="7" creationId="{00000000-0000-0000-0000-000000000000}"/>
          </ac:spMkLst>
        </pc:spChg>
      </pc:sldChg>
      <pc:sldChg chg="modSp mod">
        <pc:chgData name="Marci Sturek" userId="9334ec15-3e46-486a-a524-131abdf9ff1e" providerId="ADAL" clId="{53B3BB06-A33F-4F20-B4DD-04159515C868}" dt="2023-09-29T15:52:56.221" v="1726" actId="255"/>
        <pc:sldMkLst>
          <pc:docMk/>
          <pc:sldMk cId="1238632319" sldId="320"/>
        </pc:sldMkLst>
        <pc:spChg chg="mod">
          <ac:chgData name="Marci Sturek" userId="9334ec15-3e46-486a-a524-131abdf9ff1e" providerId="ADAL" clId="{53B3BB06-A33F-4F20-B4DD-04159515C868}" dt="2023-09-29T15:52:56.221" v="1726" actId="255"/>
          <ac:spMkLst>
            <pc:docMk/>
            <pc:sldMk cId="1238632319" sldId="320"/>
            <ac:spMk id="3" creationId="{00000000-0000-0000-0000-000000000000}"/>
          </ac:spMkLst>
        </pc:spChg>
      </pc:sldChg>
      <pc:sldChg chg="add del">
        <pc:chgData name="Marci Sturek" userId="9334ec15-3e46-486a-a524-131abdf9ff1e" providerId="ADAL" clId="{53B3BB06-A33F-4F20-B4DD-04159515C868}" dt="2023-09-29T15:48:26.291" v="1684" actId="2696"/>
        <pc:sldMkLst>
          <pc:docMk/>
          <pc:sldMk cId="2009085611" sldId="32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D892D164-E59A-448D-9259-E185937B54B3}" type="datetimeFigureOut">
              <a:rPr lang="en-US" smtClean="0"/>
              <a:t>9/29/2023</a:t>
            </a:fld>
            <a:endParaRPr lang="en-US"/>
          </a:p>
        </p:txBody>
      </p:sp>
      <p:sp>
        <p:nvSpPr>
          <p:cNvPr id="4" name="Footer Placeholder 3"/>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a:defRPr sz="1200"/>
            </a:lvl1pPr>
          </a:lstStyle>
          <a:p>
            <a:fld id="{126544D0-8E75-415A-9F98-D969F9E202B5}" type="slidenum">
              <a:rPr lang="en-US" smtClean="0"/>
              <a:t>‹#›</a:t>
            </a:fld>
            <a:endParaRPr lang="en-US"/>
          </a:p>
        </p:txBody>
      </p:sp>
    </p:spTree>
    <p:extLst>
      <p:ext uri="{BB962C8B-B14F-4D97-AF65-F5344CB8AC3E}">
        <p14:creationId xmlns:p14="http://schemas.microsoft.com/office/powerpoint/2010/main" val="25105016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72421" cy="46657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029" y="0"/>
            <a:ext cx="2972421" cy="466578"/>
          </a:xfrm>
          <a:prstGeom prst="rect">
            <a:avLst/>
          </a:prstGeom>
        </p:spPr>
        <p:txBody>
          <a:bodyPr vert="horz" lIns="91440" tIns="45720" rIns="91440" bIns="45720" rtlCol="0"/>
          <a:lstStyle>
            <a:lvl1pPr algn="r">
              <a:defRPr sz="1200"/>
            </a:lvl1pPr>
          </a:lstStyle>
          <a:p>
            <a:fld id="{1B0B67F5-AAA7-4585-AECB-2107078060BA}" type="datetimeFigureOut">
              <a:rPr lang="en-US" smtClean="0"/>
              <a:t>9/29/2023</a:t>
            </a:fld>
            <a:endParaRPr lang="en-US"/>
          </a:p>
        </p:txBody>
      </p:sp>
      <p:sp>
        <p:nvSpPr>
          <p:cNvPr id="4" name="Slide Image Placeholder 3"/>
          <p:cNvSpPr>
            <a:spLocks noGrp="1" noRot="1" noChangeAspect="1"/>
          </p:cNvSpPr>
          <p:nvPr>
            <p:ph type="sldImg" idx="2"/>
          </p:nvPr>
        </p:nvSpPr>
        <p:spPr>
          <a:xfrm>
            <a:off x="639763" y="1162050"/>
            <a:ext cx="5578475" cy="31384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6421" y="4474035"/>
            <a:ext cx="5485158" cy="366071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822"/>
            <a:ext cx="2972421" cy="46657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029" y="8829822"/>
            <a:ext cx="2972421" cy="466578"/>
          </a:xfrm>
          <a:prstGeom prst="rect">
            <a:avLst/>
          </a:prstGeom>
        </p:spPr>
        <p:txBody>
          <a:bodyPr vert="horz" lIns="91440" tIns="45720" rIns="91440" bIns="45720" rtlCol="0" anchor="b"/>
          <a:lstStyle>
            <a:lvl1pPr algn="r">
              <a:defRPr sz="1200"/>
            </a:lvl1pPr>
          </a:lstStyle>
          <a:p>
            <a:fld id="{401378DF-F0B5-4609-AD55-16CFF542B654}" type="slidenum">
              <a:rPr lang="en-US" smtClean="0"/>
              <a:t>‹#›</a:t>
            </a:fld>
            <a:endParaRPr lang="en-US"/>
          </a:p>
        </p:txBody>
      </p:sp>
    </p:spTree>
    <p:extLst>
      <p:ext uri="{BB962C8B-B14F-4D97-AF65-F5344CB8AC3E}">
        <p14:creationId xmlns:p14="http://schemas.microsoft.com/office/powerpoint/2010/main" val="3303613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Today we will be talking about the IANR Staff Performance Management and Merit Process</a:t>
            </a:r>
          </a:p>
        </p:txBody>
      </p:sp>
      <p:sp>
        <p:nvSpPr>
          <p:cNvPr id="4" name="Slide Number Placeholder 3"/>
          <p:cNvSpPr>
            <a:spLocks noGrp="1"/>
          </p:cNvSpPr>
          <p:nvPr>
            <p:ph type="sldNum" sz="quarter" idx="10"/>
          </p:nvPr>
        </p:nvSpPr>
        <p:spPr/>
        <p:txBody>
          <a:bodyPr/>
          <a:lstStyle/>
          <a:p>
            <a:fld id="{401378DF-F0B5-4609-AD55-16CFF542B654}" type="slidenum">
              <a:rPr lang="en-US" smtClean="0"/>
              <a:t>1</a:t>
            </a:fld>
            <a:endParaRPr lang="en-US"/>
          </a:p>
        </p:txBody>
      </p:sp>
    </p:spTree>
    <p:extLst>
      <p:ext uri="{BB962C8B-B14F-4D97-AF65-F5344CB8AC3E}">
        <p14:creationId xmlns:p14="http://schemas.microsoft.com/office/powerpoint/2010/main" val="19362226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Once the Merit Form is completed, we move into the merit increase process. </a:t>
            </a:r>
          </a:p>
        </p:txBody>
      </p:sp>
      <p:sp>
        <p:nvSpPr>
          <p:cNvPr id="4" name="Slide Number Placeholder 3"/>
          <p:cNvSpPr>
            <a:spLocks noGrp="1"/>
          </p:cNvSpPr>
          <p:nvPr>
            <p:ph type="sldNum" sz="quarter" idx="10"/>
          </p:nvPr>
        </p:nvSpPr>
        <p:spPr/>
        <p:txBody>
          <a:bodyPr/>
          <a:lstStyle/>
          <a:p>
            <a:fld id="{401378DF-F0B5-4609-AD55-16CFF542B654}" type="slidenum">
              <a:rPr lang="en-US" smtClean="0"/>
              <a:t>10</a:t>
            </a:fld>
            <a:endParaRPr lang="en-US"/>
          </a:p>
        </p:txBody>
      </p:sp>
    </p:spTree>
    <p:extLst>
      <p:ext uri="{BB962C8B-B14F-4D97-AF65-F5344CB8AC3E}">
        <p14:creationId xmlns:p14="http://schemas.microsoft.com/office/powerpoint/2010/main" val="329926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a:t>This slide documents the communication flow of the IANR annual merit process. </a:t>
            </a:r>
          </a:p>
          <a:p>
            <a:pPr marL="171450" indent="-171450">
              <a:buFontTx/>
              <a:buChar char="-"/>
            </a:pPr>
            <a:r>
              <a:rPr lang="en-US" baseline="0" dirty="0"/>
              <a:t>The timing will follow the annual merit increase guidelines provided by the IANR Budget Office each year. </a:t>
            </a:r>
          </a:p>
          <a:p>
            <a:pPr marL="171450" indent="-171450">
              <a:buFontTx/>
              <a:buChar char="-"/>
            </a:pPr>
            <a:r>
              <a:rPr lang="en-US" baseline="0" dirty="0"/>
              <a:t>The process is initiated by the business center sending the Merit Form to supervisors. </a:t>
            </a:r>
          </a:p>
          <a:p>
            <a:pPr marL="171450" indent="-171450">
              <a:buFontTx/>
              <a:buChar char="-"/>
            </a:pPr>
            <a:r>
              <a:rPr lang="en-US" baseline="0" dirty="0"/>
              <a:t>The Merit Form </a:t>
            </a:r>
            <a:r>
              <a:rPr lang="en-US" b="1" baseline="0" dirty="0"/>
              <a:t>is then provided to the department merit contact (you can contact your business center to determine the contact for your unit)</a:t>
            </a:r>
            <a:r>
              <a:rPr lang="en-US" baseline="0" dirty="0"/>
              <a:t>. The merit forms are reviewed for any big picture concerns (i.e., all employees exceed expectations) and summarized. </a:t>
            </a:r>
          </a:p>
          <a:p>
            <a:pPr marL="171450" indent="-171450">
              <a:buFontTx/>
              <a:buChar char="-"/>
            </a:pPr>
            <a:r>
              <a:rPr lang="en-US" baseline="0" dirty="0"/>
              <a:t>The Unit Administrator (UA) will then review the summary and discusses any concerns with supervisors. They will make the final merit decision for the unit at that time. </a:t>
            </a:r>
          </a:p>
          <a:p>
            <a:pPr marL="171450" indent="-171450">
              <a:buFontTx/>
              <a:buChar char="-"/>
            </a:pPr>
            <a:r>
              <a:rPr lang="en-US" baseline="0" dirty="0"/>
              <a:t>Once the UA makes the merit decisions, the business center submits the amounts to the IANR Budget Office. </a:t>
            </a:r>
          </a:p>
          <a:p>
            <a:pPr marL="171450" indent="-171450">
              <a:buFontTx/>
              <a:buChar char="-"/>
            </a:pPr>
            <a:r>
              <a:rPr lang="en-US" baseline="0" dirty="0"/>
              <a:t>The amounts are reviewed by the Deans, finalized and then entered into the budget system. </a:t>
            </a:r>
          </a:p>
          <a:p>
            <a:pPr marL="171450" indent="-171450">
              <a:buFontTx/>
              <a:buChar char="-"/>
            </a:pPr>
            <a:r>
              <a:rPr lang="en-US" baseline="0" dirty="0"/>
              <a:t>Once the merit amounts have been determined it is important that the decision be communicated to the employee. </a:t>
            </a:r>
          </a:p>
          <a:p>
            <a:pPr marL="171450" indent="-171450">
              <a:buFontTx/>
              <a:buChar char="-"/>
            </a:pPr>
            <a:r>
              <a:rPr lang="en-US" baseline="0" dirty="0"/>
              <a:t>The IANR Budget Office will inform the business centers of the final merit amounts. </a:t>
            </a:r>
          </a:p>
          <a:p>
            <a:pPr marL="171450" indent="-171450">
              <a:buFontTx/>
              <a:buChar char="-"/>
            </a:pPr>
            <a:r>
              <a:rPr lang="en-US" baseline="0" dirty="0"/>
              <a:t>The Business Center will then notify the supervisors so they may communicate this information to their employees. </a:t>
            </a:r>
          </a:p>
        </p:txBody>
      </p:sp>
      <p:sp>
        <p:nvSpPr>
          <p:cNvPr id="4" name="Slide Number Placeholder 3"/>
          <p:cNvSpPr>
            <a:spLocks noGrp="1"/>
          </p:cNvSpPr>
          <p:nvPr>
            <p:ph type="sldNum" sz="quarter" idx="10"/>
          </p:nvPr>
        </p:nvSpPr>
        <p:spPr/>
        <p:txBody>
          <a:bodyPr/>
          <a:lstStyle/>
          <a:p>
            <a:fld id="{401378DF-F0B5-4609-AD55-16CFF542B654}" type="slidenum">
              <a:rPr lang="en-US" smtClean="0"/>
              <a:t>11</a:t>
            </a:fld>
            <a:endParaRPr lang="en-US"/>
          </a:p>
        </p:txBody>
      </p:sp>
    </p:spTree>
    <p:extLst>
      <p:ext uri="{BB962C8B-B14F-4D97-AF65-F5344CB8AC3E}">
        <p14:creationId xmlns:p14="http://schemas.microsoft.com/office/powerpoint/2010/main" val="17386262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 information on this slide is summarized from the annual budget guidelines.</a:t>
            </a:r>
          </a:p>
          <a:p>
            <a:pPr marL="171450" indent="-171450">
              <a:buFontTx/>
              <a:buChar char="-"/>
            </a:pPr>
            <a:r>
              <a:rPr lang="en-US" dirty="0"/>
              <a:t>It is important for supervisors to be aware of the</a:t>
            </a:r>
            <a:r>
              <a:rPr lang="en-US" baseline="0" dirty="0"/>
              <a:t> intent of the merit process and how the process works. </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401378DF-F0B5-4609-AD55-16CFF542B654}" type="slidenum">
              <a:rPr lang="en-US" smtClean="0"/>
              <a:t>12</a:t>
            </a:fld>
            <a:endParaRPr lang="en-US"/>
          </a:p>
        </p:txBody>
      </p:sp>
    </p:spTree>
    <p:extLst>
      <p:ext uri="{BB962C8B-B14F-4D97-AF65-F5344CB8AC3E}">
        <p14:creationId xmlns:p14="http://schemas.microsoft.com/office/powerpoint/2010/main" val="25718273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Once the Merit Form is completed, we move into the merit increase process. </a:t>
            </a:r>
          </a:p>
        </p:txBody>
      </p:sp>
      <p:sp>
        <p:nvSpPr>
          <p:cNvPr id="4" name="Slide Number Placeholder 3"/>
          <p:cNvSpPr>
            <a:spLocks noGrp="1"/>
          </p:cNvSpPr>
          <p:nvPr>
            <p:ph type="sldNum" sz="quarter" idx="10"/>
          </p:nvPr>
        </p:nvSpPr>
        <p:spPr/>
        <p:txBody>
          <a:bodyPr/>
          <a:lstStyle/>
          <a:p>
            <a:fld id="{401378DF-F0B5-4609-AD55-16CFF542B654}" type="slidenum">
              <a:rPr lang="en-US" smtClean="0"/>
              <a:t>13</a:t>
            </a:fld>
            <a:endParaRPr lang="en-US"/>
          </a:p>
        </p:txBody>
      </p:sp>
    </p:spTree>
    <p:extLst>
      <p:ext uri="{BB962C8B-B14F-4D97-AF65-F5344CB8AC3E}">
        <p14:creationId xmlns:p14="http://schemas.microsoft.com/office/powerpoint/2010/main" val="20976961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The next two</a:t>
            </a:r>
            <a:r>
              <a:rPr lang="en-US" baseline="0" dirty="0"/>
              <a:t> slides are guides to help supervisors communicate the annual merit decision to employees.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dirty="0"/>
              <a:t>It is important to note that we encourage supervisors to have face-to-face conversations with employees to communicate the amount of their merit increase. </a:t>
            </a:r>
          </a:p>
          <a:p>
            <a:pPr marL="171450" indent="-171450">
              <a:buFontTx/>
              <a:buChar char="-"/>
            </a:pPr>
            <a:r>
              <a:rPr lang="en-US" baseline="0" dirty="0"/>
              <a:t>This does not need to be a lengthy conversation and in some cases it could take as little as 5-10 minutes. Other supervisors may want to devote more time to this process. </a:t>
            </a:r>
          </a:p>
          <a:p>
            <a:pPr marL="171450" indent="-171450">
              <a:buFontTx/>
              <a:buChar char="-"/>
            </a:pPr>
            <a:r>
              <a:rPr lang="en-US" sz="1200" dirty="0"/>
              <a:t>We realize a face-to-face conversation might not be possible in every situation due to summer schedules and the short timeline for delivering this information, but whenever possible,</a:t>
            </a:r>
            <a:r>
              <a:rPr lang="en-US" sz="1200" baseline="0" dirty="0"/>
              <a:t> this information should be communicated in person</a:t>
            </a:r>
            <a:r>
              <a:rPr lang="en-US" sz="1200" dirty="0"/>
              <a:t>. </a:t>
            </a:r>
          </a:p>
          <a:p>
            <a:pPr marL="171450" indent="-171450">
              <a:buFontTx/>
              <a:buChar char="-"/>
            </a:pPr>
            <a:r>
              <a:rPr lang="en-US" baseline="0" dirty="0"/>
              <a:t>Step one is to explain how merit increases were determined within the unit.</a:t>
            </a:r>
            <a:endParaRPr lang="en-US" sz="1200" dirty="0"/>
          </a:p>
          <a:p>
            <a:pPr marL="171450" indent="-171450">
              <a:buFontTx/>
              <a:buChar char="-"/>
            </a:pPr>
            <a:endParaRPr lang="en-US" baseline="0" dirty="0"/>
          </a:p>
          <a:p>
            <a:pPr marL="171450" indent="-171450">
              <a:buFontTx/>
              <a:buChar char="-"/>
            </a:pPr>
            <a:endParaRPr lang="en-US" baseline="0" dirty="0"/>
          </a:p>
        </p:txBody>
      </p:sp>
      <p:sp>
        <p:nvSpPr>
          <p:cNvPr id="4" name="Slide Number Placeholder 3"/>
          <p:cNvSpPr>
            <a:spLocks noGrp="1"/>
          </p:cNvSpPr>
          <p:nvPr>
            <p:ph type="sldNum" sz="quarter" idx="10"/>
          </p:nvPr>
        </p:nvSpPr>
        <p:spPr/>
        <p:txBody>
          <a:bodyPr/>
          <a:lstStyle/>
          <a:p>
            <a:fld id="{401378DF-F0B5-4609-AD55-16CFF542B654}" type="slidenum">
              <a:rPr lang="en-US" smtClean="0"/>
              <a:t>14</a:t>
            </a:fld>
            <a:endParaRPr lang="en-US"/>
          </a:p>
        </p:txBody>
      </p:sp>
    </p:spTree>
    <p:extLst>
      <p:ext uri="{BB962C8B-B14F-4D97-AF65-F5344CB8AC3E}">
        <p14:creationId xmlns:p14="http://schemas.microsoft.com/office/powerpoint/2010/main" val="29193930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baseline="0" dirty="0"/>
          </a:p>
        </p:txBody>
      </p:sp>
      <p:sp>
        <p:nvSpPr>
          <p:cNvPr id="4" name="Slide Number Placeholder 3"/>
          <p:cNvSpPr>
            <a:spLocks noGrp="1"/>
          </p:cNvSpPr>
          <p:nvPr>
            <p:ph type="sldNum" sz="quarter" idx="10"/>
          </p:nvPr>
        </p:nvSpPr>
        <p:spPr/>
        <p:txBody>
          <a:bodyPr/>
          <a:lstStyle/>
          <a:p>
            <a:fld id="{401378DF-F0B5-4609-AD55-16CFF542B654}" type="slidenum">
              <a:rPr lang="en-US" smtClean="0"/>
              <a:t>15</a:t>
            </a:fld>
            <a:endParaRPr lang="en-US"/>
          </a:p>
        </p:txBody>
      </p:sp>
    </p:spTree>
    <p:extLst>
      <p:ext uri="{BB962C8B-B14F-4D97-AF65-F5344CB8AC3E}">
        <p14:creationId xmlns:p14="http://schemas.microsoft.com/office/powerpoint/2010/main" val="161459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1378DF-F0B5-4609-AD55-16CFF542B654}" type="slidenum">
              <a:rPr lang="en-US" smtClean="0"/>
              <a:t>16</a:t>
            </a:fld>
            <a:endParaRPr lang="en-US"/>
          </a:p>
        </p:txBody>
      </p:sp>
    </p:spTree>
    <p:extLst>
      <p:ext uri="{BB962C8B-B14F-4D97-AF65-F5344CB8AC3E}">
        <p14:creationId xmlns:p14="http://schemas.microsoft.com/office/powerpoint/2010/main" val="24098256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1378DF-F0B5-4609-AD55-16CFF542B654}" type="slidenum">
              <a:rPr lang="en-US" smtClean="0"/>
              <a:t>17</a:t>
            </a:fld>
            <a:endParaRPr lang="en-US"/>
          </a:p>
        </p:txBody>
      </p:sp>
    </p:spTree>
    <p:extLst>
      <p:ext uri="{BB962C8B-B14F-4D97-AF65-F5344CB8AC3E}">
        <p14:creationId xmlns:p14="http://schemas.microsoft.com/office/powerpoint/2010/main" val="1624964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1200" dirty="0">
              <a:solidFill>
                <a:prstClr val="black"/>
              </a:solidFill>
            </a:endParaRPr>
          </a:p>
          <a:p>
            <a:pPr marL="171450" indent="-171450">
              <a:buFontTx/>
              <a:buChar char="-"/>
            </a:pPr>
            <a:r>
              <a:rPr lang="en-US" dirty="0"/>
              <a:t>It is important to recognize that performance management and annual merit increases are two separate</a:t>
            </a:r>
            <a:r>
              <a:rPr lang="en-US" baseline="0" dirty="0"/>
              <a:t> and distinct processes. </a:t>
            </a:r>
          </a:p>
          <a:p>
            <a:pPr marL="171450" indent="-171450">
              <a:buFontTx/>
              <a:buChar char="-"/>
            </a:pPr>
            <a:r>
              <a:rPr lang="en-US" baseline="0" dirty="0"/>
              <a:t>IANR’s Staff Performance Management process is the responsibility of the IANR HR Office. IANR HR establishes performance management processes and can provide support with performance conversations as well as  the Trakstar Perform system. </a:t>
            </a:r>
          </a:p>
          <a:p>
            <a:pPr marL="171450" indent="-171450">
              <a:buFontTx/>
              <a:buChar char="-"/>
            </a:pPr>
            <a:r>
              <a:rPr lang="en-US" baseline="0" dirty="0"/>
              <a:t>The Annual Merit Increase process is the responsibility of the IANR Budget Office. The IANR Budget Office distributes the annual budget guidelines and provides support with the annual merit process and budget module. </a:t>
            </a:r>
          </a:p>
          <a:p>
            <a:endParaRPr lang="en-US" dirty="0"/>
          </a:p>
        </p:txBody>
      </p:sp>
      <p:sp>
        <p:nvSpPr>
          <p:cNvPr id="4" name="Slide Number Placeholder 3"/>
          <p:cNvSpPr>
            <a:spLocks noGrp="1"/>
          </p:cNvSpPr>
          <p:nvPr>
            <p:ph type="sldNum" sz="quarter" idx="10"/>
          </p:nvPr>
        </p:nvSpPr>
        <p:spPr/>
        <p:txBody>
          <a:bodyPr/>
          <a:lstStyle/>
          <a:p>
            <a:fld id="{401378DF-F0B5-4609-AD55-16CFF542B654}" type="slidenum">
              <a:rPr lang="en-US" smtClean="0"/>
              <a:t>2</a:t>
            </a:fld>
            <a:endParaRPr lang="en-US"/>
          </a:p>
        </p:txBody>
      </p:sp>
    </p:spTree>
    <p:extLst>
      <p:ext uri="{BB962C8B-B14F-4D97-AF65-F5344CB8AC3E}">
        <p14:creationId xmlns:p14="http://schemas.microsoft.com/office/powerpoint/2010/main" val="784037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We will start by providing a quick overview of the staff performance management process. </a:t>
            </a:r>
          </a:p>
        </p:txBody>
      </p:sp>
      <p:sp>
        <p:nvSpPr>
          <p:cNvPr id="4" name="Slide Number Placeholder 3"/>
          <p:cNvSpPr>
            <a:spLocks noGrp="1"/>
          </p:cNvSpPr>
          <p:nvPr>
            <p:ph type="sldNum" sz="quarter" idx="10"/>
          </p:nvPr>
        </p:nvSpPr>
        <p:spPr/>
        <p:txBody>
          <a:bodyPr/>
          <a:lstStyle/>
          <a:p>
            <a:fld id="{401378DF-F0B5-4609-AD55-16CFF542B654}" type="slidenum">
              <a:rPr lang="en-US" smtClean="0"/>
              <a:t>3</a:t>
            </a:fld>
            <a:endParaRPr lang="en-US"/>
          </a:p>
        </p:txBody>
      </p:sp>
    </p:spTree>
    <p:extLst>
      <p:ext uri="{BB962C8B-B14F-4D97-AF65-F5344CB8AC3E}">
        <p14:creationId xmlns:p14="http://schemas.microsoft.com/office/powerpoint/2010/main" val="1777890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baseline="0" dirty="0">
                <a:solidFill>
                  <a:prstClr val="black"/>
                </a:solidFill>
              </a:rPr>
              <a:t>Employees and supervisors are asked to document two performance conversations per year. The conversation windows are September 15 – November 15 and January 15 – March 15.</a:t>
            </a:r>
            <a:endParaRPr lang="en-US" sz="1200" dirty="0">
              <a:solidFill>
                <a:prstClr val="black"/>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i="0" baseline="0" dirty="0">
                <a:solidFill>
                  <a:schemeClr val="tx1"/>
                </a:solidFill>
              </a:rPr>
              <a:t>The intent of the conversations is to encourage f</a:t>
            </a:r>
            <a:r>
              <a:rPr lang="en-US" sz="1200" i="0" dirty="0">
                <a:solidFill>
                  <a:prstClr val="black"/>
                </a:solidFill>
              </a:rPr>
              <a:t>requent discussions between supervisors and employees, focusing on staff growth and development.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i="0" dirty="0">
                <a:solidFill>
                  <a:prstClr val="black"/>
                </a:solidFill>
              </a:rPr>
              <a:t>The process is flexible</a:t>
            </a:r>
            <a:r>
              <a:rPr lang="en-US" sz="1200" i="0" baseline="0" dirty="0">
                <a:solidFill>
                  <a:prstClr val="black"/>
                </a:solidFill>
              </a:rPr>
              <a:t> and </a:t>
            </a:r>
            <a:r>
              <a:rPr lang="en-US" sz="1200" i="0" dirty="0">
                <a:solidFill>
                  <a:prstClr val="black"/>
                </a:solidFill>
              </a:rPr>
              <a:t>employee-driven.</a:t>
            </a:r>
            <a:r>
              <a:rPr lang="en-US" sz="1200" i="0" baseline="0" dirty="0">
                <a:solidFill>
                  <a:prstClr val="black"/>
                </a:solidFill>
              </a:rPr>
              <a:t> It is strengths-based and encourages discussion around </a:t>
            </a:r>
            <a:r>
              <a:rPr lang="en-US" sz="1200" dirty="0">
                <a:solidFill>
                  <a:prstClr val="black"/>
                </a:solidFill>
              </a:rPr>
              <a:t>upcoming priorities to ensure alignment with supervisor’s expectations.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dirty="0">
                <a:solidFill>
                  <a:prstClr val="black"/>
                </a:solidFill>
              </a:rPr>
              <a:t>T</a:t>
            </a:r>
            <a:r>
              <a:rPr lang="en-US" dirty="0"/>
              <a:t>hese conversations should be honest and robust</a:t>
            </a:r>
            <a:r>
              <a:rPr lang="en-US" baseline="0" dirty="0"/>
              <a:t> </a:t>
            </a:r>
            <a:r>
              <a:rPr lang="en-US" dirty="0"/>
              <a:t>so that e</a:t>
            </a:r>
            <a:r>
              <a:rPr lang="en-US" sz="1200" b="0" dirty="0"/>
              <a:t>mployees come away from the conversations with a </a:t>
            </a:r>
            <a:r>
              <a:rPr lang="en-US" sz="1200" b="1" dirty="0"/>
              <a:t>clear understanding of their performance in relation</a:t>
            </a:r>
            <a:r>
              <a:rPr lang="en-US" sz="1200" b="1" baseline="0" dirty="0"/>
              <a:t> to mutually agreed-upon </a:t>
            </a:r>
            <a:r>
              <a:rPr lang="en-US" sz="1200" b="1" dirty="0"/>
              <a:t>expectations</a:t>
            </a:r>
            <a:r>
              <a:rPr lang="en-US" sz="1200" b="0" dirty="0"/>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401378DF-F0B5-4609-AD55-16CFF542B654}" type="slidenum">
              <a:rPr lang="en-US" smtClean="0"/>
              <a:t>4</a:t>
            </a:fld>
            <a:endParaRPr lang="en-US"/>
          </a:p>
        </p:txBody>
      </p:sp>
    </p:spTree>
    <p:extLst>
      <p:ext uri="{BB962C8B-B14F-4D97-AF65-F5344CB8AC3E}">
        <p14:creationId xmlns:p14="http://schemas.microsoft.com/office/powerpoint/2010/main" val="2222831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a:t>Performance conversations occur two times during the year. Once in the Fall and again in the Spring. </a:t>
            </a:r>
            <a:r>
              <a:rPr lang="en-US" sz="1200" dirty="0"/>
              <a:t>Again, this part of the process is managed by the IANR HR Office.</a:t>
            </a:r>
          </a:p>
          <a:p>
            <a:pPr marL="171450" indent="-171450">
              <a:buFontTx/>
              <a:buChar char="-"/>
            </a:pPr>
            <a:r>
              <a:rPr lang="en-US" sz="1200" b="1" dirty="0"/>
              <a:t>The Fall window will be open from September 15 – November 15 and the Spring from January 15 – March 15. </a:t>
            </a:r>
            <a:r>
              <a:rPr lang="en-US" sz="1200" b="1" baseline="0" dirty="0"/>
              <a:t> </a:t>
            </a:r>
            <a:endParaRPr lang="en-US" sz="1200" b="1" dirty="0"/>
          </a:p>
          <a:p>
            <a:pPr marL="171450" indent="-171450">
              <a:buFontTx/>
              <a:buChar char="-"/>
            </a:pPr>
            <a:r>
              <a:rPr lang="en-US" sz="1200" dirty="0"/>
              <a:t>The timeline</a:t>
            </a:r>
            <a:r>
              <a:rPr lang="en-US" sz="1200" baseline="0" dirty="0"/>
              <a:t> for the annual merit process is determined on an annual basis by the budget guidelines. The timeframe can vary, but typically occurs between April and June each year with increases being effective on July 1.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baseline="0" dirty="0"/>
              <a:t>This part of the process is driven by the IANR Budget Office.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baseline="0" dirty="0"/>
              <a:t>Although they are separate processes, the performance conversations will INFORM the annual merit increase decisions. </a:t>
            </a:r>
            <a:endParaRPr lang="en-US" sz="1200" dirty="0"/>
          </a:p>
          <a:p>
            <a:endParaRPr lang="en-US" dirty="0"/>
          </a:p>
        </p:txBody>
      </p:sp>
      <p:sp>
        <p:nvSpPr>
          <p:cNvPr id="4" name="Slide Number Placeholder 3"/>
          <p:cNvSpPr>
            <a:spLocks noGrp="1"/>
          </p:cNvSpPr>
          <p:nvPr>
            <p:ph type="sldNum" sz="quarter" idx="10"/>
          </p:nvPr>
        </p:nvSpPr>
        <p:spPr/>
        <p:txBody>
          <a:bodyPr/>
          <a:lstStyle/>
          <a:p>
            <a:fld id="{401378DF-F0B5-4609-AD55-16CFF542B654}" type="slidenum">
              <a:rPr lang="en-US" smtClean="0"/>
              <a:t>5</a:t>
            </a:fld>
            <a:endParaRPr lang="en-US"/>
          </a:p>
        </p:txBody>
      </p:sp>
    </p:spTree>
    <p:extLst>
      <p:ext uri="{BB962C8B-B14F-4D97-AF65-F5344CB8AC3E}">
        <p14:creationId xmlns:p14="http://schemas.microsoft.com/office/powerpoint/2010/main" val="1379144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1378DF-F0B5-4609-AD55-16CFF542B654}" type="slidenum">
              <a:rPr lang="en-US" smtClean="0"/>
              <a:t>6</a:t>
            </a:fld>
            <a:endParaRPr lang="en-US"/>
          </a:p>
        </p:txBody>
      </p:sp>
    </p:spTree>
    <p:extLst>
      <p:ext uri="{BB962C8B-B14F-4D97-AF65-F5344CB8AC3E}">
        <p14:creationId xmlns:p14="http://schemas.microsoft.com/office/powerpoint/2010/main" val="4220087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T</a:t>
            </a:r>
            <a:r>
              <a:rPr lang="en-US" baseline="0" dirty="0"/>
              <a:t>he IANR Annual Merit Increase Recommendation Form (Merit Form)</a:t>
            </a:r>
            <a:r>
              <a:rPr lang="en-US" dirty="0"/>
              <a:t> has been developed to bridge</a:t>
            </a:r>
            <a:r>
              <a:rPr lang="en-US" baseline="0" dirty="0"/>
              <a:t> the Performance Management Process to the Annual Merit Increase process. </a:t>
            </a:r>
          </a:p>
          <a:p>
            <a:pPr marL="171450" indent="-171450">
              <a:buFontTx/>
              <a:buChar char="-"/>
            </a:pPr>
            <a:r>
              <a:rPr lang="en-US" dirty="0"/>
              <a:t>There are several</a:t>
            </a:r>
            <a:r>
              <a:rPr lang="en-US" baseline="0" dirty="0"/>
              <a:t> sources of performance-related information that can inform annual merit increase decisions. On the left-hand side of this slide, you will see examples of this. </a:t>
            </a:r>
          </a:p>
          <a:p>
            <a:pPr marL="171450" indent="-171450">
              <a:buFontTx/>
              <a:buChar char="-"/>
            </a:pPr>
            <a:r>
              <a:rPr lang="en-US" baseline="0" dirty="0"/>
              <a:t>The primary source of information will be the fall and spring performance conversation summaries. Although a rating doesn’t result from these conversations, employees should have a clear understanding of where they stand in relation to expectations after the discussion.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a:t>You should consider any other performance-related information that is available. Examples would be optional performance conversations, regular check-ins, day-to-day observations, feedback from customers, and personal interactions. </a:t>
            </a:r>
          </a:p>
          <a:p>
            <a:pPr marL="171450" indent="-171450">
              <a:buFontTx/>
              <a:buChar char="-"/>
            </a:pPr>
            <a:r>
              <a:rPr lang="en-US" baseline="0" dirty="0"/>
              <a:t>Any employee relations documentation, including Performance Improvement Plans. Some units perform 360 evaluations which should be included if available. </a:t>
            </a:r>
          </a:p>
          <a:p>
            <a:pPr marL="171450" indent="-171450">
              <a:buFontTx/>
              <a:buChar char="-"/>
            </a:pPr>
            <a:r>
              <a:rPr lang="en-US" baseline="0" dirty="0"/>
              <a:t>All this information should be reviewed and considered when completing the Merit Form. </a:t>
            </a:r>
          </a:p>
          <a:p>
            <a:pPr marL="171450" indent="-171450">
              <a:buFontTx/>
              <a:buChar char="-"/>
            </a:pPr>
            <a:r>
              <a:rPr lang="en-US" baseline="0" dirty="0"/>
              <a:t>It is important to note that the intent of the IANR Performance Management process is to encourage real-time feedback. The current process allows supervisors to consider all performance related information available from the last time a merit form was completed until the current merit form is completed. </a:t>
            </a:r>
          </a:p>
          <a:p>
            <a:pPr marL="171450" indent="-171450">
              <a:buFontTx/>
              <a:buChar char="-"/>
            </a:pPr>
            <a:r>
              <a:rPr lang="en-US" baseline="0" dirty="0"/>
              <a:t>So, for instance, if the employee and supervisor had their performance conversation in early February and a performance-related issue was documented through a regular check-in meeting in late February, the documentation from that meeting could be considered when completing a Merit Form in March. </a:t>
            </a:r>
            <a:endParaRPr lang="en-US" dirty="0"/>
          </a:p>
        </p:txBody>
      </p:sp>
      <p:sp>
        <p:nvSpPr>
          <p:cNvPr id="4" name="Slide Number Placeholder 3"/>
          <p:cNvSpPr>
            <a:spLocks noGrp="1"/>
          </p:cNvSpPr>
          <p:nvPr>
            <p:ph type="sldNum" sz="quarter" idx="10"/>
          </p:nvPr>
        </p:nvSpPr>
        <p:spPr/>
        <p:txBody>
          <a:bodyPr/>
          <a:lstStyle/>
          <a:p>
            <a:fld id="{401378DF-F0B5-4609-AD55-16CFF542B654}" type="slidenum">
              <a:rPr lang="en-US" smtClean="0"/>
              <a:t>7</a:t>
            </a:fld>
            <a:endParaRPr lang="en-US"/>
          </a:p>
        </p:txBody>
      </p:sp>
    </p:spTree>
    <p:extLst>
      <p:ext uri="{BB962C8B-B14F-4D97-AF65-F5344CB8AC3E}">
        <p14:creationId xmlns:p14="http://schemas.microsoft.com/office/powerpoint/2010/main" val="41476899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a:t>The Merit Form is the tool that was developed to bridge the Performance Management process to the annual Merit Increase Process.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1" baseline="0" dirty="0">
                <a:solidFill>
                  <a:srgbClr val="FF0000"/>
                </a:solidFill>
              </a:rPr>
              <a:t>IANR HR will remind the business centers to initiate the process by March of each year. The forms will be sent out to supervisors by the business centers and are returned to the business centers. A copy of the form is also available on the IANR HR Website.</a:t>
            </a:r>
          </a:p>
          <a:p>
            <a:pPr marL="171450" indent="-171450">
              <a:buFontTx/>
              <a:buChar char="-"/>
            </a:pPr>
            <a:r>
              <a:rPr lang="en-US" baseline="0" dirty="0"/>
              <a:t>The Merit Form should be completed by the immediate supervisor. </a:t>
            </a:r>
          </a:p>
          <a:p>
            <a:pPr marL="171450" indent="-171450">
              <a:buFontTx/>
              <a:buChar char="-"/>
            </a:pPr>
            <a:r>
              <a:rPr lang="en-US" baseline="0" dirty="0"/>
              <a:t>The supervisor will review all performance-related information sources available to them. </a:t>
            </a:r>
          </a:p>
          <a:p>
            <a:pPr marL="171450" indent="-171450">
              <a:buFontTx/>
              <a:buChar char="-"/>
            </a:pPr>
            <a:r>
              <a:rPr lang="en-US" baseline="0" dirty="0"/>
              <a:t>The Merit Form is a “summary” document and supporting documentation does not need to be attached unless required by the Unit Administrator. However, it is critical that any merit recommendation is supported by back-up documentation. An employee should not receive an “Exceeds Expectations” or “Does Not Meet Expectations” without additional documentation to support that recommendation. </a:t>
            </a:r>
          </a:p>
          <a:p>
            <a:pPr marL="171450" indent="-171450">
              <a:buFontTx/>
              <a:buChar char="-"/>
            </a:pPr>
            <a:r>
              <a:rPr lang="en-US" baseline="0" dirty="0"/>
              <a:t>It is important to keep in mind that this is a recommendation only. The final merit decision is made by the Unit Administrator who will consider merit recommendations from all supervisors.</a:t>
            </a:r>
          </a:p>
          <a:p>
            <a:pPr marL="171450" indent="-171450">
              <a:buFontTx/>
              <a:buChar char="-"/>
            </a:pPr>
            <a:r>
              <a:rPr lang="en-US" baseline="0" dirty="0"/>
              <a:t>IANR HR can assist supervisors with questions related to completing the merit form, however, questions related to merit amounts should be directed to the Business Manager or IANR Budget Office. </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401378DF-F0B5-4609-AD55-16CFF542B654}" type="slidenum">
              <a:rPr lang="en-US" smtClean="0"/>
              <a:t>8</a:t>
            </a:fld>
            <a:endParaRPr lang="en-US"/>
          </a:p>
        </p:txBody>
      </p:sp>
    </p:spTree>
    <p:extLst>
      <p:ext uri="{BB962C8B-B14F-4D97-AF65-F5344CB8AC3E}">
        <p14:creationId xmlns:p14="http://schemas.microsoft.com/office/powerpoint/2010/main" val="42757333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a:t>The philosophy of IANR performance management is to recognize and reward exceptional performance.</a:t>
            </a:r>
          </a:p>
          <a:p>
            <a:pPr marL="171450" indent="-171450">
              <a:buFontTx/>
              <a:buChar char="-"/>
            </a:pPr>
            <a:r>
              <a:rPr lang="en-US" baseline="0" dirty="0"/>
              <a:t>It would be expected for employees to “fulfill expectations” on a regular basis, however, it would be difficult for an employee to “exceed expectations” year after year. For example, special projects may not be available every year to allow an employee to perform above and beyond the majority of their peers.</a:t>
            </a:r>
          </a:p>
          <a:p>
            <a:pPr marL="171450" indent="-171450">
              <a:buFontTx/>
              <a:buChar char="-"/>
            </a:pPr>
            <a:r>
              <a:rPr lang="en-US" baseline="0" dirty="0"/>
              <a:t>The bell curve recognizes there is a normal distribution of performance within a workforce. The majority of employees meet expectations with smaller percentages of employees who either exceed or do not meet expectations. </a:t>
            </a:r>
          </a:p>
          <a:p>
            <a:pPr marL="171450" indent="-171450" algn="just">
              <a:buFontTx/>
              <a:buChar char="-"/>
            </a:pPr>
            <a:r>
              <a:rPr lang="en-US" baseline="0" dirty="0"/>
              <a:t>In some companies there is a “forced” bell curve distribution. It is important to note that IANR will </a:t>
            </a:r>
            <a:r>
              <a:rPr lang="en-US" u="sng" baseline="0" dirty="0"/>
              <a:t>not</a:t>
            </a:r>
            <a:r>
              <a:rPr lang="en-US" baseline="0" dirty="0"/>
              <a:t> apply a “forced” bell curve. Rather, it is a guide to recognize that the majority of employees are high quality performers who fulfill performance expectations. </a:t>
            </a:r>
          </a:p>
          <a:p>
            <a:pPr marL="171450" indent="-171450">
              <a:buFontTx/>
              <a:buChar char="-"/>
            </a:pPr>
            <a:r>
              <a:rPr lang="en-US" baseline="0" dirty="0"/>
              <a:t>On the Merit Form, employees will fall into one of three groups:</a:t>
            </a:r>
          </a:p>
          <a:p>
            <a:pPr marL="628650" lvl="1" indent="-171450">
              <a:buFont typeface="Arial" panose="020B0604020202020204" pitchFamily="34" charset="0"/>
              <a:buChar char="•"/>
            </a:pPr>
            <a:r>
              <a:rPr lang="en-US" baseline="0" dirty="0"/>
              <a:t>The majority of employees should </a:t>
            </a:r>
            <a:r>
              <a:rPr lang="en-US" u="sng" baseline="0" dirty="0"/>
              <a:t>fulfill expectations</a:t>
            </a:r>
            <a:r>
              <a:rPr lang="en-US" baseline="0" dirty="0"/>
              <a:t>. These employees are high quality performers who meet expectations. Supervisors will simply list their names on the middle section of the form and no additional justification is required.</a:t>
            </a:r>
          </a:p>
          <a:p>
            <a:pPr marL="628650" lvl="1" indent="-171450">
              <a:buFont typeface="Arial" panose="020B0604020202020204" pitchFamily="34" charset="0"/>
              <a:buChar char="•"/>
            </a:pPr>
            <a:r>
              <a:rPr lang="en-US" baseline="0" dirty="0"/>
              <a:t>There may or may not be employees who </a:t>
            </a:r>
            <a:r>
              <a:rPr lang="en-US" u="sng" baseline="0" dirty="0"/>
              <a:t>did not meet expectations</a:t>
            </a:r>
            <a:r>
              <a:rPr lang="en-US" u="none" baseline="0" dirty="0"/>
              <a:t>. If so, the supervisor</a:t>
            </a:r>
            <a:r>
              <a:rPr lang="en-US" baseline="0" dirty="0"/>
              <a:t> would list them on the bottom part of the form and provide justification as to why they are not meeting expectations. This should not be a surprise to the employee!! IANR HR should be previously aware of any employees in this situation and will assist units to help employees get back on track.</a:t>
            </a:r>
          </a:p>
          <a:p>
            <a:pPr marL="628650" lvl="1" indent="-171450">
              <a:buFont typeface="Arial" panose="020B0604020202020204" pitchFamily="34" charset="0"/>
              <a:buChar char="•"/>
            </a:pPr>
            <a:r>
              <a:rPr lang="en-US" baseline="0" dirty="0"/>
              <a:t>Finally, there may or may not be employees who </a:t>
            </a:r>
            <a:r>
              <a:rPr lang="en-US" u="sng" baseline="0" dirty="0"/>
              <a:t>exceed expectations</a:t>
            </a:r>
            <a:r>
              <a:rPr lang="en-US" baseline="0" dirty="0"/>
              <a:t>. If so, the supervisor would list them in the top section of the form and provide justification as to why they consistently perform above and beyond the majority of their peers. </a:t>
            </a:r>
          </a:p>
          <a:p>
            <a:pPr marL="0" indent="0">
              <a:buFontTx/>
              <a:buNone/>
            </a:pPr>
            <a:endParaRPr lang="en-US" baseline="0" dirty="0"/>
          </a:p>
        </p:txBody>
      </p:sp>
      <p:sp>
        <p:nvSpPr>
          <p:cNvPr id="4" name="Slide Number Placeholder 3"/>
          <p:cNvSpPr>
            <a:spLocks noGrp="1"/>
          </p:cNvSpPr>
          <p:nvPr>
            <p:ph type="sldNum" sz="quarter" idx="10"/>
          </p:nvPr>
        </p:nvSpPr>
        <p:spPr/>
        <p:txBody>
          <a:bodyPr/>
          <a:lstStyle/>
          <a:p>
            <a:fld id="{401378DF-F0B5-4609-AD55-16CFF542B654}" type="slidenum">
              <a:rPr lang="en-US" smtClean="0"/>
              <a:t>9</a:t>
            </a:fld>
            <a:endParaRPr lang="en-US"/>
          </a:p>
        </p:txBody>
      </p:sp>
    </p:spTree>
    <p:extLst>
      <p:ext uri="{BB962C8B-B14F-4D97-AF65-F5344CB8AC3E}">
        <p14:creationId xmlns:p14="http://schemas.microsoft.com/office/powerpoint/2010/main" val="2419281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83284890-85D2-4D7B-8EF5-15A9C1DB8F42}" type="datetimeFigureOut">
              <a:rPr lang="en-US" smtClean="0"/>
              <a:t>9/29/2023</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FAB73BC-B049-4115-A692-8D63A059BFB8}" type="slidenum">
              <a:rPr lang="en-US" smtClean="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0823248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9/29/2023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74784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9/29/2023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53388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9/29/2023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29203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F822A4-8DA6-4447-9B1F-C5DB58435268}" type="datetimeFigureOut">
              <a:rPr lang="en-US" smtClean="0"/>
              <a:t>9/29/2023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72833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9/29/2023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17982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9/29/2023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96059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9/29/2023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03976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9/29/2023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92152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9/29/2023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2023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9/29/2023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36064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8664C608-40B1-4030-A28D-5B74BC98ADCE}" type="datetimeFigureOut">
              <a:rPr lang="en-US" smtClean="0"/>
              <a:t>9/29/2023</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33919213"/>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msturek2@unl.edu"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mailto:bareman2@unl.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n-US" sz="5400" dirty="0"/>
              <a:t>IANR </a:t>
            </a:r>
            <a:r>
              <a:rPr lang="en-US" sz="5400" dirty="0">
                <a:solidFill>
                  <a:srgbClr val="0070C0"/>
                </a:solidFill>
              </a:rPr>
              <a:t>Staff</a:t>
            </a:r>
            <a:br>
              <a:rPr lang="en-US" sz="5400" dirty="0">
                <a:solidFill>
                  <a:srgbClr val="0070C0"/>
                </a:solidFill>
              </a:rPr>
            </a:br>
            <a:r>
              <a:rPr lang="en-US" sz="5400" dirty="0"/>
              <a:t>Performance Management and Merit Process</a:t>
            </a:r>
          </a:p>
        </p:txBody>
      </p:sp>
      <p:sp>
        <p:nvSpPr>
          <p:cNvPr id="4" name="Subtitle 3"/>
          <p:cNvSpPr>
            <a:spLocks noGrp="1"/>
          </p:cNvSpPr>
          <p:nvPr>
            <p:ph type="subTitle" idx="1"/>
          </p:nvPr>
        </p:nvSpPr>
        <p:spPr/>
        <p:txBody>
          <a:bodyPr/>
          <a:lstStyle/>
          <a:p>
            <a:r>
              <a:rPr lang="en-US" i="1" dirty="0"/>
              <a:t> September 2023</a:t>
            </a:r>
          </a:p>
          <a:p>
            <a:endParaRPr lang="en-US" i="1" dirty="0"/>
          </a:p>
        </p:txBody>
      </p:sp>
    </p:spTree>
    <p:extLst>
      <p:ext uri="{BB962C8B-B14F-4D97-AF65-F5344CB8AC3E}">
        <p14:creationId xmlns:p14="http://schemas.microsoft.com/office/powerpoint/2010/main" val="2597420772"/>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sz="5400" dirty="0"/>
              <a:t>Merit Process</a:t>
            </a:r>
            <a:br>
              <a:rPr lang="en-US" sz="7500" dirty="0"/>
            </a:br>
            <a:endParaRPr lang="en-US" sz="7500" dirty="0"/>
          </a:p>
        </p:txBody>
      </p:sp>
    </p:spTree>
    <p:extLst>
      <p:ext uri="{BB962C8B-B14F-4D97-AF65-F5344CB8AC3E}">
        <p14:creationId xmlns:p14="http://schemas.microsoft.com/office/powerpoint/2010/main" val="2756571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6328" y="211331"/>
            <a:ext cx="10835478" cy="590843"/>
          </a:xfrm>
        </p:spPr>
        <p:txBody>
          <a:bodyPr>
            <a:noAutofit/>
          </a:bodyPr>
          <a:lstStyle/>
          <a:p>
            <a:r>
              <a:rPr lang="en-US" sz="4000" dirty="0"/>
              <a:t>IANR Merit Process </a:t>
            </a:r>
            <a:r>
              <a:rPr lang="en-US" sz="4000" dirty="0">
                <a:solidFill>
                  <a:srgbClr val="0070C0"/>
                </a:solidFill>
              </a:rPr>
              <a:t>Communication</a:t>
            </a:r>
            <a:r>
              <a:rPr lang="en-US" sz="4000" dirty="0"/>
              <a:t> Flow</a:t>
            </a:r>
          </a:p>
        </p:txBody>
      </p:sp>
      <p:sp>
        <p:nvSpPr>
          <p:cNvPr id="8" name="Text Box 2"/>
          <p:cNvSpPr txBox="1">
            <a:spLocks noChangeArrowheads="1"/>
          </p:cNvSpPr>
          <p:nvPr/>
        </p:nvSpPr>
        <p:spPr bwMode="auto">
          <a:xfrm>
            <a:off x="470684" y="964908"/>
            <a:ext cx="11175088" cy="25082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Calibri" panose="020F0502020204030204" pitchFamily="34" charset="0"/>
              </a:rPr>
              <a:t>NOTE: </a:t>
            </a:r>
            <a:r>
              <a:rPr lang="en-US" altLang="en-US" sz="1200" dirty="0">
                <a:solidFill>
                  <a:srgbClr val="FF0000"/>
                </a:solidFill>
                <a:latin typeface="Calibri" panose="020F0502020204030204" pitchFamily="34" charset="0"/>
              </a:rPr>
              <a:t>The annual merit process is managed by the IANR Budget Office. </a:t>
            </a:r>
            <a:r>
              <a:rPr kumimoji="0" lang="en-US" altLang="en-US" sz="1200" b="0" i="0" u="none" strike="noStrike" cap="none" normalizeH="0" baseline="0" dirty="0">
                <a:ln>
                  <a:noFill/>
                </a:ln>
                <a:solidFill>
                  <a:srgbClr val="FF0000"/>
                </a:solidFill>
                <a:effectLst/>
                <a:latin typeface="Calibri" panose="020F0502020204030204" pitchFamily="34" charset="0"/>
              </a:rPr>
              <a:t>Timing will follow merit increase guidelines provided by the IANR Budget Office each year</a:t>
            </a:r>
            <a:r>
              <a:rPr kumimoji="0" lang="en-US" altLang="en-US" sz="1000" b="0" i="0" u="none" strike="noStrike" cap="none" normalizeH="0" baseline="0" dirty="0">
                <a:ln>
                  <a:noFill/>
                </a:ln>
                <a:solidFill>
                  <a:srgbClr val="FF0000"/>
                </a:solidFill>
                <a:effectLst/>
                <a:latin typeface="Calibri" panose="020F0502020204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Text Box 3"/>
          <p:cNvSpPr txBox="1">
            <a:spLocks noChangeArrowheads="1"/>
          </p:cNvSpPr>
          <p:nvPr/>
        </p:nvSpPr>
        <p:spPr bwMode="auto">
          <a:xfrm>
            <a:off x="245194" y="1341684"/>
            <a:ext cx="1029976" cy="2311802"/>
          </a:xfrm>
          <a:prstGeom prst="rect">
            <a:avLst/>
          </a:prstGeom>
          <a:solidFill>
            <a:srgbClr val="FCD4BC"/>
          </a:solidFill>
          <a:ln w="12700" algn="ctr">
            <a:solidFill>
              <a:srgbClr val="000000"/>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70C0"/>
                </a:solidFill>
                <a:effectLst/>
                <a:latin typeface="Calibri" panose="020F0502020204030204" pitchFamily="34" charset="0"/>
              </a:rPr>
              <a:t>SUPERVISOR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1"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1"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1" u="none" strike="noStrike" cap="none" normalizeH="0" baseline="0" dirty="0">
              <a:ln>
                <a:noFill/>
              </a:ln>
              <a:solidFill>
                <a:srgbClr val="000000"/>
              </a:solidFill>
              <a:effectLst/>
              <a:latin typeface="Calibri" panose="020F0502020204030204" pitchFamily="34" charset="0"/>
            </a:endParaRPr>
          </a:p>
          <a:p>
            <a:pPr lvl="0" algn="ctr" defTabSz="914400" eaLnBrk="0" fontAlgn="base" hangingPunct="0">
              <a:spcBef>
                <a:spcPct val="0"/>
              </a:spcBef>
              <a:spcAft>
                <a:spcPct val="0"/>
              </a:spcAft>
            </a:pPr>
            <a:r>
              <a:rPr lang="en-US" altLang="en-US" sz="1000" dirty="0">
                <a:solidFill>
                  <a:srgbClr val="000000"/>
                </a:solidFill>
                <a:latin typeface="Calibri" panose="020F0502020204030204" pitchFamily="34" charset="0"/>
              </a:rPr>
              <a:t>Complete</a:t>
            </a:r>
          </a:p>
          <a:p>
            <a:pPr lvl="0" algn="ctr" defTabSz="914400" eaLnBrk="0" fontAlgn="base" hangingPunct="0">
              <a:spcBef>
                <a:spcPct val="0"/>
              </a:spcBef>
              <a:spcAft>
                <a:spcPct val="0"/>
              </a:spcAft>
            </a:pPr>
            <a:r>
              <a:rPr lang="en-US" altLang="en-US" sz="1000" dirty="0">
                <a:solidFill>
                  <a:srgbClr val="000000"/>
                </a:solidFill>
                <a:latin typeface="Calibri" panose="020F0502020204030204" pitchFamily="34" charset="0"/>
              </a:rPr>
              <a:t>IANR Annual Merit Increase </a:t>
            </a:r>
          </a:p>
          <a:p>
            <a:pPr lvl="0" algn="ctr" defTabSz="914400" eaLnBrk="0" fontAlgn="base" hangingPunct="0">
              <a:spcBef>
                <a:spcPct val="0"/>
              </a:spcBef>
              <a:spcAft>
                <a:spcPct val="0"/>
              </a:spcAft>
            </a:pPr>
            <a:r>
              <a:rPr lang="en-US" altLang="en-US" sz="1000" dirty="0">
                <a:solidFill>
                  <a:srgbClr val="000000"/>
                </a:solidFill>
                <a:latin typeface="Calibri" panose="020F0502020204030204" pitchFamily="34" charset="0"/>
              </a:rPr>
              <a:t>Recommendation Form</a:t>
            </a:r>
          </a:p>
          <a:p>
            <a:pPr lvl="0" algn="ctr" defTabSz="914400" eaLnBrk="0" fontAlgn="base" hangingPunct="0">
              <a:spcBef>
                <a:spcPct val="0"/>
              </a:spcBef>
              <a:spcAft>
                <a:spcPct val="0"/>
              </a:spcAft>
            </a:pPr>
            <a:r>
              <a:rPr lang="en-US" altLang="en-US" sz="1000" dirty="0">
                <a:solidFill>
                  <a:srgbClr val="000000"/>
                </a:solidFill>
                <a:latin typeface="Calibri" panose="020F0502020204030204" pitchFamily="34" charset="0"/>
              </a:rPr>
              <a:t> (Merit Form)</a:t>
            </a:r>
            <a:endParaRPr lang="en-US" altLang="en-US" sz="10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1" u="none" strike="noStrike" cap="none" normalizeH="0" baseline="0" dirty="0">
              <a:ln>
                <a:noFill/>
              </a:ln>
              <a:solidFill>
                <a:srgbClr val="000000"/>
              </a:solidFill>
              <a:effectLst/>
              <a:latin typeface="Calibri" panose="020F0502020204030204" pitchFamily="34" charset="0"/>
            </a:endParaRPr>
          </a:p>
        </p:txBody>
      </p:sp>
      <p:sp>
        <p:nvSpPr>
          <p:cNvPr id="10" name="Text Box 4"/>
          <p:cNvSpPr txBox="1">
            <a:spLocks noChangeArrowheads="1"/>
          </p:cNvSpPr>
          <p:nvPr/>
        </p:nvSpPr>
        <p:spPr bwMode="auto">
          <a:xfrm>
            <a:off x="1602945" y="1337570"/>
            <a:ext cx="1188277" cy="2311802"/>
          </a:xfrm>
          <a:prstGeom prst="rect">
            <a:avLst/>
          </a:prstGeom>
          <a:solidFill>
            <a:srgbClr val="FCD4BC"/>
          </a:solidFill>
          <a:ln w="12700" algn="ctr">
            <a:solidFill>
              <a:srgbClr val="000000"/>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70C0"/>
                </a:solidFill>
                <a:effectLst/>
                <a:latin typeface="Calibri" panose="020F0502020204030204" pitchFamily="34" charset="0"/>
              </a:rPr>
              <a:t>DEPARTMENT</a:t>
            </a:r>
            <a:r>
              <a:rPr kumimoji="0" lang="en-US" altLang="en-US" sz="1200" b="1" i="0" u="none" strike="noStrike" cap="none" normalizeH="0" dirty="0">
                <a:ln>
                  <a:noFill/>
                </a:ln>
                <a:solidFill>
                  <a:srgbClr val="0070C0"/>
                </a:solidFill>
                <a:effectLst/>
                <a:latin typeface="Calibri" panose="020F0502020204030204" pitchFamily="34" charset="0"/>
              </a:rPr>
              <a:t> </a:t>
            </a:r>
            <a:r>
              <a:rPr kumimoji="0" lang="en-US" altLang="en-US" sz="1200" b="1" i="0" u="none" strike="noStrike" cap="none" normalizeH="0" baseline="0" dirty="0">
                <a:ln>
                  <a:noFill/>
                </a:ln>
                <a:solidFill>
                  <a:srgbClr val="0070C0"/>
                </a:solidFill>
                <a:effectLst/>
                <a:latin typeface="Calibri" panose="020F0502020204030204" pitchFamily="34" charset="0"/>
              </a:rPr>
              <a:t>MERIT</a:t>
            </a:r>
            <a:r>
              <a:rPr lang="en-US" altLang="en-US" sz="1200" b="1" dirty="0">
                <a:solidFill>
                  <a:srgbClr val="0070C0"/>
                </a:solidFill>
                <a:latin typeface="Calibri" panose="020F0502020204030204" pitchFamily="34" charset="0"/>
              </a:rPr>
              <a:t> </a:t>
            </a:r>
            <a:r>
              <a:rPr kumimoji="0" lang="en-US" altLang="en-US" sz="1200" b="1" i="0" u="none" strike="noStrike" cap="none" normalizeH="0" baseline="0" dirty="0">
                <a:ln>
                  <a:noFill/>
                </a:ln>
                <a:solidFill>
                  <a:srgbClr val="0070C0"/>
                </a:solidFill>
                <a:effectLst/>
                <a:latin typeface="Calibri" panose="020F0502020204030204" pitchFamily="34" charset="0"/>
              </a:rPr>
              <a:t>CONTACT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70C0"/>
                </a:solidFill>
                <a:effectLst/>
                <a:latin typeface="Calibri" panose="020F0502020204030204" pitchFamily="34" charset="0"/>
              </a:rPr>
              <a:t>(</a:t>
            </a:r>
            <a:r>
              <a:rPr lang="en-US" altLang="en-US" sz="900" dirty="0">
                <a:solidFill>
                  <a:srgbClr val="0070C0"/>
                </a:solidFill>
                <a:latin typeface="Calibri" panose="020F0502020204030204" pitchFamily="34" charset="0"/>
              </a:rPr>
              <a:t>Op </a:t>
            </a:r>
            <a:r>
              <a:rPr lang="en-US" altLang="en-US" sz="900" dirty="0" err="1">
                <a:solidFill>
                  <a:srgbClr val="0070C0"/>
                </a:solidFill>
                <a:latin typeface="Calibri" panose="020F0502020204030204" pitchFamily="34" charset="0"/>
              </a:rPr>
              <a:t>Mgr</a:t>
            </a:r>
            <a:r>
              <a:rPr lang="en-US" altLang="en-US" sz="900" dirty="0">
                <a:solidFill>
                  <a:srgbClr val="0070C0"/>
                </a:solidFill>
                <a:latin typeface="Calibri" panose="020F0502020204030204" pitchFamily="34" charset="0"/>
              </a:rPr>
              <a:t>/Spec</a:t>
            </a:r>
            <a:r>
              <a:rPr kumimoji="0" lang="en-US" altLang="en-US" sz="900" b="0" i="0" u="none" strike="noStrike" cap="none" normalizeH="0" baseline="0" dirty="0">
                <a:ln>
                  <a:noFill/>
                </a:ln>
                <a:solidFill>
                  <a:srgbClr val="0070C0"/>
                </a:solidFill>
                <a:effectLst/>
                <a:latin typeface="Calibri" panose="020F0502020204030204" pitchFamily="34" charset="0"/>
              </a:rPr>
              <a:t>, HR Gen or Admin Staff)</a:t>
            </a:r>
          </a:p>
          <a:p>
            <a:pPr lvl="0" algn="ctr" defTabSz="914400" eaLnBrk="0" fontAlgn="base" hangingPunct="0">
              <a:spcBef>
                <a:spcPct val="0"/>
              </a:spcBef>
              <a:spcAft>
                <a:spcPct val="0"/>
              </a:spcAft>
            </a:pPr>
            <a:endParaRPr lang="en-US" altLang="en-US" sz="900" b="1" i="1" dirty="0">
              <a:solidFill>
                <a:srgbClr val="000000"/>
              </a:solidFill>
              <a:latin typeface="Calibri" panose="020F0502020204030204" pitchFamily="34" charset="0"/>
            </a:endParaRPr>
          </a:p>
          <a:p>
            <a:pPr lvl="0" algn="ctr" defTabSz="914400" eaLnBrk="0" fontAlgn="base" hangingPunct="0">
              <a:spcBef>
                <a:spcPct val="0"/>
              </a:spcBef>
              <a:spcAft>
                <a:spcPct val="0"/>
              </a:spcAft>
            </a:pPr>
            <a:r>
              <a:rPr lang="en-US" altLang="en-US" sz="1000" dirty="0">
                <a:solidFill>
                  <a:srgbClr val="000000"/>
                </a:solidFill>
                <a:latin typeface="Calibri" panose="020F0502020204030204" pitchFamily="34" charset="0"/>
              </a:rPr>
              <a:t>Review Unit</a:t>
            </a:r>
          </a:p>
          <a:p>
            <a:pPr lvl="0" algn="ctr" defTabSz="914400" eaLnBrk="0" fontAlgn="base" hangingPunct="0">
              <a:spcBef>
                <a:spcPct val="0"/>
              </a:spcBef>
              <a:spcAft>
                <a:spcPct val="0"/>
              </a:spcAft>
            </a:pPr>
            <a:r>
              <a:rPr lang="en-US" altLang="en-US" sz="1000" dirty="0">
                <a:solidFill>
                  <a:srgbClr val="000000"/>
                </a:solidFill>
                <a:latin typeface="Calibri" panose="020F0502020204030204" pitchFamily="34" charset="0"/>
              </a:rPr>
              <a:t> Merit Forms for  “big picture” </a:t>
            </a:r>
          </a:p>
          <a:p>
            <a:pPr lvl="0" algn="ctr" defTabSz="914400" eaLnBrk="0" fontAlgn="base" hangingPunct="0">
              <a:spcBef>
                <a:spcPct val="0"/>
              </a:spcBef>
              <a:spcAft>
                <a:spcPct val="0"/>
              </a:spcAft>
            </a:pPr>
            <a:r>
              <a:rPr lang="en-US" altLang="en-US" sz="1000" dirty="0">
                <a:solidFill>
                  <a:srgbClr val="000000"/>
                </a:solidFill>
                <a:latin typeface="Calibri" panose="020F0502020204030204" pitchFamily="34" charset="0"/>
              </a:rPr>
              <a:t>concerns</a:t>
            </a:r>
          </a:p>
          <a:p>
            <a:pPr lvl="0" algn="ctr" defTabSz="914400" eaLnBrk="0" fontAlgn="base" hangingPunct="0">
              <a:spcBef>
                <a:spcPct val="0"/>
              </a:spcBef>
              <a:spcAft>
                <a:spcPct val="0"/>
              </a:spcAft>
            </a:pPr>
            <a:endParaRPr lang="en-US" altLang="en-US" sz="400" i="1" dirty="0">
              <a:solidFill>
                <a:srgbClr val="000000"/>
              </a:solidFill>
              <a:latin typeface="Calibri" panose="020F0502020204030204" pitchFamily="34" charset="0"/>
            </a:endParaRPr>
          </a:p>
          <a:p>
            <a:pPr lvl="0" algn="ctr" defTabSz="914400" eaLnBrk="0" fontAlgn="base" hangingPunct="0">
              <a:spcBef>
                <a:spcPct val="0"/>
              </a:spcBef>
              <a:spcAft>
                <a:spcPct val="0"/>
              </a:spcAft>
            </a:pPr>
            <a:r>
              <a:rPr lang="en-US" altLang="en-US" sz="800" dirty="0">
                <a:solidFill>
                  <a:srgbClr val="000000"/>
                </a:solidFill>
                <a:latin typeface="Calibri" panose="020F0502020204030204" pitchFamily="34" charset="0"/>
              </a:rPr>
              <a:t>i.e., Is there a bell curve? Does known performance match ranking?</a:t>
            </a:r>
            <a:endParaRPr lang="en-US" altLang="en-US" sz="900" dirty="0">
              <a:solidFill>
                <a:srgbClr val="000000"/>
              </a:solidFill>
              <a:latin typeface="Calibri" panose="020F0502020204030204" pitchFamily="34" charset="0"/>
            </a:endParaRPr>
          </a:p>
          <a:p>
            <a:pPr lvl="0" algn="ctr" defTabSz="914400" eaLnBrk="0" fontAlgn="base" hangingPunct="0">
              <a:spcBef>
                <a:spcPct val="0"/>
              </a:spcBef>
              <a:spcAft>
                <a:spcPct val="0"/>
              </a:spcAft>
            </a:pPr>
            <a:endParaRPr lang="en-US" altLang="en-US" sz="900" i="1" dirty="0">
              <a:solidFill>
                <a:srgbClr val="000000"/>
              </a:solidFill>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rgbClr val="0070C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800" b="0" i="1" u="none" strike="noStrike" cap="none" normalizeH="0" baseline="0" dirty="0">
              <a:ln>
                <a:noFill/>
              </a:ln>
              <a:solidFill>
                <a:srgbClr val="000000"/>
              </a:solidFill>
              <a:effectLst/>
              <a:latin typeface="Calibri" panose="020F0502020204030204" pitchFamily="34" charset="0"/>
            </a:endParaRPr>
          </a:p>
        </p:txBody>
      </p:sp>
      <p:sp>
        <p:nvSpPr>
          <p:cNvPr id="11" name="Text Box 5"/>
          <p:cNvSpPr txBox="1">
            <a:spLocks noChangeArrowheads="1"/>
          </p:cNvSpPr>
          <p:nvPr/>
        </p:nvSpPr>
        <p:spPr bwMode="auto">
          <a:xfrm>
            <a:off x="3113311" y="1363419"/>
            <a:ext cx="1267905" cy="2316162"/>
          </a:xfrm>
          <a:prstGeom prst="rect">
            <a:avLst/>
          </a:prstGeom>
          <a:solidFill>
            <a:srgbClr val="FCD4BC"/>
          </a:solidFill>
          <a:ln w="12700" algn="ctr">
            <a:solidFill>
              <a:srgbClr val="000000"/>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b="1" dirty="0">
                <a:solidFill>
                  <a:srgbClr val="0070C0"/>
                </a:solidFill>
                <a:latin typeface="Calibri" panose="020F0502020204030204" pitchFamily="34" charset="0"/>
              </a:rPr>
              <a:t>DEPARTMENT MERIT CONTACT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i="0" u="none" strike="noStrike" cap="none" normalizeH="0" dirty="0">
                <a:ln>
                  <a:noFill/>
                </a:ln>
                <a:solidFill>
                  <a:srgbClr val="0070C0"/>
                </a:solidFill>
                <a:effectLst/>
                <a:latin typeface="Calibri" panose="020F0502020204030204" pitchFamily="34" charset="0"/>
              </a:rPr>
              <a:t>(</a:t>
            </a:r>
            <a:r>
              <a:rPr kumimoji="0" lang="en-US" altLang="en-US" sz="900" i="0" u="none" strike="noStrike" cap="none" normalizeH="0" dirty="0" err="1">
                <a:ln>
                  <a:noFill/>
                </a:ln>
                <a:solidFill>
                  <a:srgbClr val="0070C0"/>
                </a:solidFill>
                <a:effectLst/>
                <a:latin typeface="Calibri" panose="020F0502020204030204" pitchFamily="34" charset="0"/>
              </a:rPr>
              <a:t>Oper</a:t>
            </a:r>
            <a:r>
              <a:rPr kumimoji="0" lang="en-US" altLang="en-US" sz="900" i="0" u="none" strike="noStrike" cap="none" normalizeH="0" dirty="0">
                <a:ln>
                  <a:noFill/>
                </a:ln>
                <a:solidFill>
                  <a:srgbClr val="0070C0"/>
                </a:solidFill>
                <a:effectLst/>
                <a:latin typeface="Calibri" panose="020F0502020204030204" pitchFamily="34" charset="0"/>
              </a:rPr>
              <a:t> </a:t>
            </a:r>
            <a:r>
              <a:rPr kumimoji="0" lang="en-US" altLang="en-US" sz="900" i="0" u="none" strike="noStrike" cap="none" normalizeH="0" dirty="0" err="1">
                <a:ln>
                  <a:noFill/>
                </a:ln>
                <a:solidFill>
                  <a:srgbClr val="0070C0"/>
                </a:solidFill>
                <a:effectLst/>
                <a:latin typeface="Calibri" panose="020F0502020204030204" pitchFamily="34" charset="0"/>
              </a:rPr>
              <a:t>Mgr</a:t>
            </a:r>
            <a:r>
              <a:rPr kumimoji="0" lang="en-US" altLang="en-US" sz="900" i="0" u="none" strike="noStrike" cap="none" normalizeH="0" dirty="0">
                <a:ln>
                  <a:noFill/>
                </a:ln>
                <a:solidFill>
                  <a:srgbClr val="0070C0"/>
                </a:solidFill>
                <a:effectLst/>
                <a:latin typeface="Calibri" panose="020F0502020204030204" pitchFamily="34" charset="0"/>
              </a:rPr>
              <a:t>/Spec</a:t>
            </a:r>
            <a:r>
              <a:rPr lang="en-US" altLang="en-US" sz="900" dirty="0">
                <a:solidFill>
                  <a:srgbClr val="0070C0"/>
                </a:solidFill>
                <a:latin typeface="Calibri" panose="020F0502020204030204" pitchFamily="34" charset="0"/>
              </a:rPr>
              <a:t>, </a:t>
            </a:r>
            <a:r>
              <a:rPr kumimoji="0" lang="en-US" altLang="en-US" sz="900" i="0" u="none" strike="noStrike" cap="none" normalizeH="0" dirty="0">
                <a:ln>
                  <a:noFill/>
                </a:ln>
                <a:solidFill>
                  <a:srgbClr val="0070C0"/>
                </a:solidFill>
                <a:effectLst/>
                <a:latin typeface="Calibri" panose="020F0502020204030204" pitchFamily="34" charset="0"/>
              </a:rPr>
              <a:t>HR Gen or Admin Staff)</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1"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u="none" strike="noStrike" cap="none" normalizeH="0" baseline="0" dirty="0">
                <a:ln>
                  <a:noFill/>
                </a:ln>
                <a:solidFill>
                  <a:srgbClr val="000000"/>
                </a:solidFill>
                <a:effectLst/>
                <a:latin typeface="Calibri" panose="020F0502020204030204" pitchFamily="34" charset="0"/>
              </a:rPr>
              <a:t>Prepare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u="none" strike="noStrike" cap="none" normalizeH="0" baseline="0" dirty="0">
                <a:ln>
                  <a:noFill/>
                </a:ln>
                <a:solidFill>
                  <a:srgbClr val="000000"/>
                </a:solidFill>
                <a:effectLst/>
                <a:latin typeface="Calibri" panose="020F0502020204030204" pitchFamily="34" charset="0"/>
              </a:rPr>
              <a:t>summary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u="none" strike="noStrike" cap="none" normalizeH="0" baseline="0" dirty="0">
                <a:ln>
                  <a:noFill/>
                </a:ln>
                <a:solidFill>
                  <a:srgbClr val="000000"/>
                </a:solidFill>
                <a:effectLst/>
                <a:latin typeface="Calibri" panose="020F0502020204030204" pitchFamily="34" charset="0"/>
              </a:rPr>
              <a:t>merit forms and “big picture” concerns</a:t>
            </a:r>
            <a:endParaRPr kumimoji="0" lang="en-US" altLang="en-US" sz="1000" u="none" strike="noStrike" cap="none" normalizeH="0" baseline="0" dirty="0">
              <a:ln>
                <a:noFill/>
              </a:ln>
              <a:solidFill>
                <a:schemeClr val="tx1"/>
              </a:solidFill>
              <a:effectLst/>
              <a:latin typeface="Arial" panose="020B0604020202020204" pitchFamily="34" charset="0"/>
            </a:endParaRPr>
          </a:p>
        </p:txBody>
      </p:sp>
      <p:sp>
        <p:nvSpPr>
          <p:cNvPr id="12" name="Text Box 6"/>
          <p:cNvSpPr txBox="1">
            <a:spLocks noChangeArrowheads="1"/>
          </p:cNvSpPr>
          <p:nvPr/>
        </p:nvSpPr>
        <p:spPr bwMode="auto">
          <a:xfrm>
            <a:off x="4693432" y="1348487"/>
            <a:ext cx="1266825" cy="2316162"/>
          </a:xfrm>
          <a:prstGeom prst="rect">
            <a:avLst/>
          </a:prstGeom>
          <a:solidFill>
            <a:srgbClr val="FCD4BC"/>
          </a:solidFill>
          <a:ln w="12700" algn="ctr">
            <a:solidFill>
              <a:srgbClr val="000000"/>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70C0"/>
                </a:solidFill>
                <a:effectLst/>
                <a:latin typeface="Calibri" panose="020F0502020204030204" pitchFamily="34" charset="0"/>
              </a:rPr>
              <a:t>UNIT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70C0"/>
                </a:solidFill>
                <a:effectLst/>
                <a:latin typeface="Calibri" panose="020F0502020204030204" pitchFamily="34" charset="0"/>
              </a:rPr>
              <a:t>ADMINISTRATOR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1" u="none" strike="noStrike" cap="none" normalizeH="0" baseline="0" dirty="0">
              <a:ln>
                <a:noFill/>
              </a:ln>
              <a:solidFill>
                <a:srgbClr val="0070C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1" i="1"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u="none" strike="noStrike" cap="none" normalizeH="0" baseline="0" dirty="0">
                <a:ln>
                  <a:noFill/>
                </a:ln>
                <a:solidFill>
                  <a:srgbClr val="000000"/>
                </a:solidFill>
                <a:effectLst/>
                <a:latin typeface="Calibri" panose="020F0502020204030204" pitchFamily="34" charset="0"/>
              </a:rPr>
              <a:t>Review summary,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u="none" strike="noStrike" cap="none" normalizeH="0" baseline="0" dirty="0">
                <a:ln>
                  <a:noFill/>
                </a:ln>
                <a:solidFill>
                  <a:srgbClr val="000000"/>
                </a:solidFill>
                <a:effectLst/>
                <a:latin typeface="Calibri" panose="020F0502020204030204" pitchFamily="34" charset="0"/>
              </a:rPr>
              <a:t>discusses concerns with supervisors;</a:t>
            </a:r>
            <a:r>
              <a:rPr kumimoji="0" lang="en-US" altLang="en-US" sz="1000" u="none" strike="noStrike" cap="none" normalizeH="0" dirty="0">
                <a:ln>
                  <a:noFill/>
                </a:ln>
                <a:solidFill>
                  <a:srgbClr val="000000"/>
                </a:solidFill>
                <a:effectLst/>
                <a:latin typeface="Calibri" panose="020F0502020204030204" pitchFamily="34" charset="0"/>
              </a:rPr>
              <a:t> notify</a:t>
            </a:r>
            <a:r>
              <a:rPr kumimoji="0" lang="en-US" altLang="en-US" sz="1000" u="none" strike="noStrike" cap="none" normalizeH="0" baseline="0" dirty="0">
                <a:ln>
                  <a:noFill/>
                </a:ln>
                <a:solidFill>
                  <a:srgbClr val="000000"/>
                </a:solidFill>
                <a:effectLst/>
                <a:latin typeface="Calibri" panose="020F0502020204030204" pitchFamily="34" charset="0"/>
              </a:rPr>
              <a:t> </a:t>
            </a:r>
            <a:r>
              <a:rPr lang="en-US" altLang="en-US" sz="1000" dirty="0">
                <a:solidFill>
                  <a:srgbClr val="000000"/>
                </a:solidFill>
                <a:latin typeface="Calibri" panose="020F0502020204030204" pitchFamily="34" charset="0"/>
              </a:rPr>
              <a:t>supervisors </a:t>
            </a:r>
            <a:r>
              <a:rPr kumimoji="0" lang="en-US" altLang="en-US" sz="1000" u="none" strike="noStrike" cap="none" normalizeH="0" baseline="0" dirty="0">
                <a:ln>
                  <a:noFill/>
                </a:ln>
                <a:solidFill>
                  <a:srgbClr val="000000"/>
                </a:solidFill>
                <a:effectLst/>
                <a:latin typeface="Calibri" panose="020F0502020204030204" pitchFamily="34" charset="0"/>
              </a:rPr>
              <a:t>if ranking will change at unit level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00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u="none" strike="noStrike" cap="none" normalizeH="0" baseline="0" dirty="0">
                <a:ln>
                  <a:noFill/>
                </a:ln>
                <a:solidFill>
                  <a:srgbClr val="000000"/>
                </a:solidFill>
                <a:effectLst/>
                <a:latin typeface="Calibri" panose="020F0502020204030204" pitchFamily="34" charset="0"/>
              </a:rPr>
              <a:t>Make unit decision on merit rankings</a:t>
            </a:r>
            <a:endParaRPr kumimoji="0" lang="en-US" altLang="en-US" sz="1000" u="none" strike="noStrike" cap="none" normalizeH="0" baseline="0" dirty="0">
              <a:ln>
                <a:noFill/>
              </a:ln>
              <a:solidFill>
                <a:schemeClr val="tx1"/>
              </a:solidFill>
              <a:effectLst/>
              <a:latin typeface="Arial" panose="020B0604020202020204" pitchFamily="34" charset="0"/>
            </a:endParaRPr>
          </a:p>
        </p:txBody>
      </p:sp>
      <p:sp>
        <p:nvSpPr>
          <p:cNvPr id="13" name="Text Box 7"/>
          <p:cNvSpPr txBox="1">
            <a:spLocks noChangeArrowheads="1"/>
          </p:cNvSpPr>
          <p:nvPr/>
        </p:nvSpPr>
        <p:spPr bwMode="auto">
          <a:xfrm>
            <a:off x="6269230" y="1348487"/>
            <a:ext cx="1225275" cy="2316162"/>
          </a:xfrm>
          <a:prstGeom prst="rect">
            <a:avLst/>
          </a:prstGeom>
          <a:solidFill>
            <a:srgbClr val="FCD4BC"/>
          </a:solidFill>
          <a:ln w="12700" algn="ctr">
            <a:solidFill>
              <a:srgbClr val="000000"/>
            </a:solidFill>
            <a:miter lim="800000"/>
            <a:headEnd/>
            <a:tailEnd/>
          </a:ln>
          <a:effectLst/>
        </p:spPr>
        <p:txBody>
          <a:bodyPr vert="horz" wrap="square" lIns="36576" tIns="36576" rIns="36576" bIns="36576" numCol="1" anchor="t" anchorCtr="0" compatLnSpc="1">
            <a:prstTxWarp prst="textNoShape">
              <a:avLst/>
            </a:prstTxWarp>
          </a:bodyPr>
          <a:lstStyle/>
          <a:p>
            <a:pPr lvl="0" algn="ctr" defTabSz="914400" eaLnBrk="0" fontAlgn="base" hangingPunct="0">
              <a:spcBef>
                <a:spcPct val="0"/>
              </a:spcBef>
              <a:spcAft>
                <a:spcPct val="0"/>
              </a:spcAft>
            </a:pPr>
            <a:r>
              <a:rPr lang="en-US" altLang="en-US" sz="1100" b="1" dirty="0">
                <a:solidFill>
                  <a:srgbClr val="0070C0"/>
                </a:solidFill>
                <a:latin typeface="Calibri" panose="020F0502020204030204" pitchFamily="34" charset="0"/>
              </a:rPr>
              <a:t>BUSINESS CENTER</a:t>
            </a:r>
            <a:r>
              <a:rPr lang="en-US" altLang="en-US" sz="900" b="1" dirty="0">
                <a:solidFill>
                  <a:srgbClr val="0070C0"/>
                </a:solidFill>
                <a:latin typeface="Calibri" panose="020F0502020204030204" pitchFamily="34" charset="0"/>
              </a:rPr>
              <a:t> </a:t>
            </a:r>
            <a:r>
              <a:rPr lang="en-US" altLang="en-US" sz="900" dirty="0">
                <a:solidFill>
                  <a:srgbClr val="0070C0"/>
                </a:solidFill>
                <a:latin typeface="Calibri" panose="020F0502020204030204" pitchFamily="34" charset="0"/>
              </a:rPr>
              <a:t>(</a:t>
            </a:r>
            <a:r>
              <a:rPr lang="en-US" altLang="en-US" sz="900" dirty="0" err="1">
                <a:solidFill>
                  <a:srgbClr val="0070C0"/>
                </a:solidFill>
                <a:latin typeface="Calibri" panose="020F0502020204030204" pitchFamily="34" charset="0"/>
              </a:rPr>
              <a:t>Oper</a:t>
            </a:r>
            <a:r>
              <a:rPr lang="en-US" altLang="en-US" sz="900" dirty="0">
                <a:solidFill>
                  <a:srgbClr val="0070C0"/>
                </a:solidFill>
                <a:latin typeface="Calibri" panose="020F0502020204030204" pitchFamily="34" charset="0"/>
              </a:rPr>
              <a:t> </a:t>
            </a:r>
            <a:r>
              <a:rPr lang="en-US" altLang="en-US" sz="900" dirty="0" err="1">
                <a:solidFill>
                  <a:srgbClr val="0070C0"/>
                </a:solidFill>
                <a:latin typeface="Calibri" panose="020F0502020204030204" pitchFamily="34" charset="0"/>
              </a:rPr>
              <a:t>Mgr</a:t>
            </a:r>
            <a:r>
              <a:rPr lang="en-US" altLang="en-US" sz="900" dirty="0">
                <a:solidFill>
                  <a:srgbClr val="0070C0"/>
                </a:solidFill>
                <a:latin typeface="Calibri" panose="020F0502020204030204" pitchFamily="34" charset="0"/>
              </a:rPr>
              <a:t>/Spec </a:t>
            </a:r>
          </a:p>
          <a:p>
            <a:pPr lvl="0" algn="ctr" defTabSz="914400" eaLnBrk="0" fontAlgn="base" hangingPunct="0">
              <a:spcBef>
                <a:spcPct val="0"/>
              </a:spcBef>
              <a:spcAft>
                <a:spcPct val="0"/>
              </a:spcAft>
            </a:pPr>
            <a:r>
              <a:rPr lang="en-US" altLang="en-US" sz="900" dirty="0">
                <a:solidFill>
                  <a:srgbClr val="0070C0"/>
                </a:solidFill>
                <a:latin typeface="Calibri" panose="020F0502020204030204" pitchFamily="34" charset="0"/>
              </a:rPr>
              <a:t>or HR Gen)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0" i="1"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1"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u="none" strike="noStrike" cap="none" normalizeH="0" baseline="0" dirty="0">
                <a:ln>
                  <a:noFill/>
                </a:ln>
                <a:solidFill>
                  <a:srgbClr val="000000"/>
                </a:solidFill>
                <a:effectLst/>
                <a:latin typeface="Calibri" panose="020F0502020204030204" pitchFamily="34" charset="0"/>
              </a:rPr>
              <a:t>Enter merit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Calibri" panose="020F0502020204030204" pitchFamily="34" charset="0"/>
              </a:rPr>
              <a:t>amounts</a:t>
            </a:r>
            <a:r>
              <a:rPr kumimoji="0" lang="en-US" altLang="en-US" sz="1000" u="none" strike="noStrike" cap="none" normalizeH="0" baseline="0" dirty="0">
                <a:ln>
                  <a:noFill/>
                </a:ln>
                <a:solidFill>
                  <a:srgbClr val="000000"/>
                </a:solidFill>
                <a:effectLst/>
                <a:latin typeface="Calibri" panose="020F0502020204030204" pitchFamily="34" charset="0"/>
              </a:rPr>
              <a:t> into budget system </a:t>
            </a:r>
            <a:endParaRPr kumimoji="0" lang="en-US" altLang="en-US" sz="1000" u="none" strike="noStrike" cap="none" normalizeH="0" baseline="0" dirty="0">
              <a:ln>
                <a:noFill/>
              </a:ln>
              <a:solidFill>
                <a:schemeClr val="tx1"/>
              </a:solidFill>
              <a:effectLst/>
              <a:latin typeface="Arial" panose="020B0604020202020204" pitchFamily="34" charset="0"/>
            </a:endParaRPr>
          </a:p>
        </p:txBody>
      </p:sp>
      <p:sp>
        <p:nvSpPr>
          <p:cNvPr id="14" name="Text Box 8"/>
          <p:cNvSpPr txBox="1">
            <a:spLocks noChangeArrowheads="1"/>
          </p:cNvSpPr>
          <p:nvPr/>
        </p:nvSpPr>
        <p:spPr bwMode="auto">
          <a:xfrm>
            <a:off x="7837742" y="1363419"/>
            <a:ext cx="1130716" cy="2316162"/>
          </a:xfrm>
          <a:prstGeom prst="rect">
            <a:avLst/>
          </a:prstGeom>
          <a:solidFill>
            <a:srgbClr val="FCD4BC"/>
          </a:solidFill>
          <a:ln w="12700" algn="ctr">
            <a:solidFill>
              <a:srgbClr val="000000"/>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70C0"/>
                </a:solidFill>
                <a:effectLst/>
                <a:latin typeface="Calibri" panose="020F0502020204030204" pitchFamily="34" charset="0"/>
              </a:rPr>
              <a:t>F&amp;P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70C0"/>
                </a:solidFill>
                <a:effectLst/>
                <a:latin typeface="Calibri" panose="020F0502020204030204" pitchFamily="34" charset="0"/>
              </a:rPr>
              <a:t>BUDGET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1"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u="none" strike="noStrike" cap="none" normalizeH="0" baseline="0" dirty="0">
                <a:ln>
                  <a:noFill/>
                </a:ln>
                <a:solidFill>
                  <a:srgbClr val="000000"/>
                </a:solidFill>
                <a:effectLst/>
                <a:latin typeface="Calibri" panose="020F0502020204030204" pitchFamily="34" charset="0"/>
              </a:rPr>
              <a:t>Prepare merit data and supporting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u="none" strike="noStrike" cap="none" normalizeH="0" baseline="0" dirty="0">
                <a:ln>
                  <a:noFill/>
                </a:ln>
                <a:solidFill>
                  <a:srgbClr val="000000"/>
                </a:solidFill>
                <a:effectLst/>
                <a:latin typeface="Calibri" panose="020F0502020204030204" pitchFamily="34" charset="0"/>
              </a:rPr>
              <a:t>documentation for Deans review</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00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u="none" strike="noStrike" cap="none" normalizeH="0" baseline="0" dirty="0">
                <a:ln>
                  <a:noFill/>
                </a:ln>
                <a:solidFill>
                  <a:srgbClr val="000000"/>
                </a:solidFill>
                <a:effectLst/>
                <a:latin typeface="Calibri" panose="020F0502020204030204" pitchFamily="34" charset="0"/>
              </a:rPr>
              <a:t>Provide IANR HR list of below expectation</a:t>
            </a:r>
            <a:r>
              <a:rPr kumimoji="0" lang="en-US" altLang="en-US" sz="1000" u="none" strike="noStrike" cap="none" normalizeH="0" dirty="0">
                <a:ln>
                  <a:noFill/>
                </a:ln>
                <a:solidFill>
                  <a:srgbClr val="000000"/>
                </a:solidFill>
                <a:effectLst/>
                <a:latin typeface="Calibri" panose="020F0502020204030204" pitchFamily="34" charset="0"/>
              </a:rPr>
              <a:t> ratings</a:t>
            </a:r>
            <a:endParaRPr kumimoji="0" lang="en-US" altLang="en-US" sz="1000" u="none" strike="noStrike" cap="none" normalizeH="0" baseline="0" dirty="0">
              <a:ln>
                <a:noFill/>
              </a:ln>
              <a:solidFill>
                <a:schemeClr val="tx1"/>
              </a:solidFill>
              <a:effectLst/>
              <a:latin typeface="Arial" panose="020B0604020202020204" pitchFamily="34" charset="0"/>
            </a:endParaRPr>
          </a:p>
        </p:txBody>
      </p:sp>
      <p:sp>
        <p:nvSpPr>
          <p:cNvPr id="15" name="Text Box 9"/>
          <p:cNvSpPr txBox="1">
            <a:spLocks noChangeArrowheads="1"/>
          </p:cNvSpPr>
          <p:nvPr/>
        </p:nvSpPr>
        <p:spPr bwMode="auto">
          <a:xfrm>
            <a:off x="9284603" y="1348487"/>
            <a:ext cx="1030333" cy="2319685"/>
          </a:xfrm>
          <a:prstGeom prst="rect">
            <a:avLst/>
          </a:prstGeom>
          <a:solidFill>
            <a:srgbClr val="FCD4BC"/>
          </a:solidFill>
          <a:ln w="12700" algn="ctr">
            <a:solidFill>
              <a:srgbClr val="000000"/>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70C0"/>
                </a:solidFill>
                <a:effectLst/>
                <a:latin typeface="Calibri" panose="020F0502020204030204" pitchFamily="34" charset="0"/>
              </a:rPr>
              <a:t>DEANS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rgbClr val="0070C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u="none" strike="noStrike" cap="none" normalizeH="0" baseline="0" dirty="0">
                <a:ln>
                  <a:noFill/>
                </a:ln>
                <a:solidFill>
                  <a:srgbClr val="000000"/>
                </a:solidFill>
                <a:effectLst/>
                <a:latin typeface="Calibri" panose="020F0502020204030204" pitchFamily="34" charset="0"/>
              </a:rPr>
              <a:t>Review merit data and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u="none" strike="noStrike" cap="none" normalizeH="0" baseline="0" dirty="0">
                <a:ln>
                  <a:noFill/>
                </a:ln>
                <a:solidFill>
                  <a:srgbClr val="000000"/>
                </a:solidFill>
                <a:effectLst/>
                <a:latin typeface="Calibri" panose="020F0502020204030204" pitchFamily="34" charset="0"/>
              </a:rPr>
              <a:t>supporting documentation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00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u="none" strike="noStrike" cap="none" normalizeH="0" baseline="0" dirty="0">
                <a:ln>
                  <a:noFill/>
                </a:ln>
                <a:solidFill>
                  <a:srgbClr val="000000"/>
                </a:solidFill>
                <a:effectLst/>
                <a:latin typeface="Calibri" panose="020F0502020204030204" pitchFamily="34" charset="0"/>
              </a:rPr>
              <a:t>Make IANR decision on final merit rankings </a:t>
            </a:r>
            <a:endParaRPr kumimoji="0" lang="en-US" altLang="en-US" sz="1000" u="none" strike="noStrike" cap="none" normalizeH="0" baseline="0" dirty="0">
              <a:ln>
                <a:noFill/>
              </a:ln>
              <a:solidFill>
                <a:schemeClr val="tx1"/>
              </a:solidFill>
              <a:effectLst/>
              <a:latin typeface="Arial" panose="020B0604020202020204" pitchFamily="34" charset="0"/>
            </a:endParaRPr>
          </a:p>
        </p:txBody>
      </p:sp>
      <p:sp>
        <p:nvSpPr>
          <p:cNvPr id="16" name="Text Box 10"/>
          <p:cNvSpPr txBox="1">
            <a:spLocks noChangeArrowheads="1"/>
          </p:cNvSpPr>
          <p:nvPr/>
        </p:nvSpPr>
        <p:spPr bwMode="auto">
          <a:xfrm>
            <a:off x="10631081" y="1363419"/>
            <a:ext cx="994662" cy="2316162"/>
          </a:xfrm>
          <a:prstGeom prst="rect">
            <a:avLst/>
          </a:prstGeom>
          <a:solidFill>
            <a:srgbClr val="FCD4BC"/>
          </a:solidFill>
          <a:ln w="12700" algn="ctr">
            <a:solidFill>
              <a:srgbClr val="000000"/>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70C0"/>
                </a:solidFill>
                <a:effectLst/>
                <a:latin typeface="Calibri" panose="020F0502020204030204" pitchFamily="34" charset="0"/>
              </a:rPr>
              <a:t>F&amp;P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70C0"/>
                </a:solidFill>
                <a:effectLst/>
                <a:latin typeface="Calibri" panose="020F0502020204030204" pitchFamily="34" charset="0"/>
              </a:rPr>
              <a:t>BUDGET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900" dirty="0">
              <a:solidFill>
                <a:srgbClr val="000000"/>
              </a:solidFill>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u="none" strike="noStrike" cap="none" normalizeH="0" baseline="0" dirty="0">
                <a:ln>
                  <a:noFill/>
                </a:ln>
                <a:solidFill>
                  <a:srgbClr val="000000"/>
                </a:solidFill>
                <a:effectLst/>
                <a:latin typeface="Calibri" panose="020F0502020204030204" pitchFamily="34" charset="0"/>
              </a:rPr>
              <a:t>Enter final merit decisions into budget system</a:t>
            </a:r>
            <a:endParaRPr kumimoji="0" lang="en-US" altLang="en-US" sz="1000" u="none" strike="noStrike" cap="none" normalizeH="0" baseline="0" dirty="0">
              <a:ln>
                <a:noFill/>
              </a:ln>
              <a:solidFill>
                <a:schemeClr val="tx1"/>
              </a:solidFill>
              <a:effectLst/>
              <a:latin typeface="Arial" panose="020B0604020202020204" pitchFamily="34" charset="0"/>
            </a:endParaRPr>
          </a:p>
        </p:txBody>
      </p:sp>
      <p:sp>
        <p:nvSpPr>
          <p:cNvPr id="25" name="AutoShape 11"/>
          <p:cNvSpPr>
            <a:spLocks noChangeArrowheads="1"/>
          </p:cNvSpPr>
          <p:nvPr/>
        </p:nvSpPr>
        <p:spPr bwMode="auto">
          <a:xfrm>
            <a:off x="1340133" y="2454599"/>
            <a:ext cx="235877" cy="133801"/>
          </a:xfrm>
          <a:prstGeom prst="rightArrow">
            <a:avLst>
              <a:gd name="adj1" fmla="val 50000"/>
              <a:gd name="adj2" fmla="val 25000"/>
            </a:avLst>
          </a:prstGeom>
          <a:solidFill>
            <a:srgbClr val="5B9BD5"/>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AutoShape 11"/>
          <p:cNvSpPr>
            <a:spLocks noChangeArrowheads="1"/>
          </p:cNvSpPr>
          <p:nvPr/>
        </p:nvSpPr>
        <p:spPr bwMode="auto">
          <a:xfrm>
            <a:off x="2849994" y="2454599"/>
            <a:ext cx="235877" cy="133801"/>
          </a:xfrm>
          <a:prstGeom prst="rightArrow">
            <a:avLst>
              <a:gd name="adj1" fmla="val 50000"/>
              <a:gd name="adj2" fmla="val 25000"/>
            </a:avLst>
          </a:prstGeom>
          <a:solidFill>
            <a:srgbClr val="5B9BD5"/>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AutoShape 11"/>
          <p:cNvSpPr>
            <a:spLocks noChangeArrowheads="1"/>
          </p:cNvSpPr>
          <p:nvPr/>
        </p:nvSpPr>
        <p:spPr bwMode="auto">
          <a:xfrm>
            <a:off x="4430620" y="2449278"/>
            <a:ext cx="235877" cy="133801"/>
          </a:xfrm>
          <a:prstGeom prst="rightArrow">
            <a:avLst>
              <a:gd name="adj1" fmla="val 50000"/>
              <a:gd name="adj2" fmla="val 25000"/>
            </a:avLst>
          </a:prstGeom>
          <a:solidFill>
            <a:srgbClr val="5B9BD5"/>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AutoShape 11"/>
          <p:cNvSpPr>
            <a:spLocks noChangeArrowheads="1"/>
          </p:cNvSpPr>
          <p:nvPr/>
        </p:nvSpPr>
        <p:spPr bwMode="auto">
          <a:xfrm>
            <a:off x="6002639" y="2449277"/>
            <a:ext cx="235877" cy="133801"/>
          </a:xfrm>
          <a:prstGeom prst="rightArrow">
            <a:avLst>
              <a:gd name="adj1" fmla="val 50000"/>
              <a:gd name="adj2" fmla="val 25000"/>
            </a:avLst>
          </a:prstGeom>
          <a:solidFill>
            <a:srgbClr val="5B9BD5"/>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AutoShape 11"/>
          <p:cNvSpPr>
            <a:spLocks noChangeArrowheads="1"/>
          </p:cNvSpPr>
          <p:nvPr/>
        </p:nvSpPr>
        <p:spPr bwMode="auto">
          <a:xfrm>
            <a:off x="7557912" y="2449278"/>
            <a:ext cx="235877" cy="133801"/>
          </a:xfrm>
          <a:prstGeom prst="rightArrow">
            <a:avLst>
              <a:gd name="adj1" fmla="val 50000"/>
              <a:gd name="adj2" fmla="val 25000"/>
            </a:avLst>
          </a:prstGeom>
          <a:solidFill>
            <a:srgbClr val="5B9BD5"/>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AutoShape 11"/>
          <p:cNvSpPr>
            <a:spLocks noChangeArrowheads="1"/>
          </p:cNvSpPr>
          <p:nvPr/>
        </p:nvSpPr>
        <p:spPr bwMode="auto">
          <a:xfrm>
            <a:off x="9022328" y="2449276"/>
            <a:ext cx="235877" cy="133801"/>
          </a:xfrm>
          <a:prstGeom prst="rightArrow">
            <a:avLst>
              <a:gd name="adj1" fmla="val 50000"/>
              <a:gd name="adj2" fmla="val 25000"/>
            </a:avLst>
          </a:prstGeom>
          <a:solidFill>
            <a:srgbClr val="5B9BD5"/>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AutoShape 11"/>
          <p:cNvSpPr>
            <a:spLocks noChangeArrowheads="1"/>
          </p:cNvSpPr>
          <p:nvPr/>
        </p:nvSpPr>
        <p:spPr bwMode="auto">
          <a:xfrm>
            <a:off x="10357696" y="2449276"/>
            <a:ext cx="235877" cy="133801"/>
          </a:xfrm>
          <a:prstGeom prst="rightArrow">
            <a:avLst>
              <a:gd name="adj1" fmla="val 50000"/>
              <a:gd name="adj2" fmla="val 25000"/>
            </a:avLst>
          </a:prstGeom>
          <a:solidFill>
            <a:srgbClr val="5B9BD5"/>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12"/>
          <p:cNvSpPr txBox="1">
            <a:spLocks noChangeArrowheads="1"/>
          </p:cNvSpPr>
          <p:nvPr/>
        </p:nvSpPr>
        <p:spPr bwMode="auto">
          <a:xfrm>
            <a:off x="272260" y="3834777"/>
            <a:ext cx="1049337" cy="2817813"/>
          </a:xfrm>
          <a:prstGeom prst="rect">
            <a:avLst/>
          </a:prstGeom>
          <a:solidFill>
            <a:srgbClr val="FCD4BC"/>
          </a:solidFill>
          <a:ln w="12700" algn="ctr">
            <a:solidFill>
              <a:srgbClr val="000000"/>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70C0"/>
                </a:solidFill>
                <a:effectLst/>
                <a:latin typeface="Calibri" panose="020F0502020204030204" pitchFamily="34" charset="0"/>
              </a:rPr>
              <a:t>F&amp;P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70C0"/>
                </a:solidFill>
                <a:effectLst/>
                <a:latin typeface="Calibri" panose="020F0502020204030204" pitchFamily="34" charset="0"/>
              </a:rPr>
              <a:t>BUDGET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1"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u="none" strike="noStrike" cap="none" normalizeH="0" baseline="0" dirty="0">
                <a:ln>
                  <a:noFill/>
                </a:ln>
                <a:solidFill>
                  <a:srgbClr val="000000"/>
                </a:solidFill>
                <a:effectLst/>
                <a:latin typeface="Calibri" panose="020F0502020204030204" pitchFamily="34" charset="0"/>
              </a:rPr>
              <a:t>Inform</a:t>
            </a:r>
            <a:r>
              <a:rPr kumimoji="0" lang="en-US" altLang="en-US" sz="1000" u="none" strike="noStrike" cap="none" normalizeH="0" dirty="0">
                <a:ln>
                  <a:noFill/>
                </a:ln>
                <a:solidFill>
                  <a:srgbClr val="000000"/>
                </a:solidFill>
                <a:effectLst/>
                <a:latin typeface="Calibri" panose="020F0502020204030204" pitchFamily="34" charset="0"/>
              </a:rPr>
              <a:t> </a:t>
            </a:r>
            <a:r>
              <a:rPr kumimoji="0" lang="en-US" altLang="en-US" sz="1000" u="none" strike="noStrike" cap="none" normalizeH="0" baseline="0" dirty="0">
                <a:ln>
                  <a:noFill/>
                </a:ln>
                <a:solidFill>
                  <a:srgbClr val="000000"/>
                </a:solidFill>
                <a:effectLst/>
                <a:latin typeface="Calibri" panose="020F0502020204030204" pitchFamily="34" charset="0"/>
              </a:rPr>
              <a:t>business centers that final merit increase amounts have been entered into the budget system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3" name="Text Box 13"/>
          <p:cNvSpPr txBox="1">
            <a:spLocks noChangeArrowheads="1"/>
          </p:cNvSpPr>
          <p:nvPr/>
        </p:nvSpPr>
        <p:spPr bwMode="auto">
          <a:xfrm>
            <a:off x="1701190" y="3834775"/>
            <a:ext cx="1222375" cy="2817813"/>
          </a:xfrm>
          <a:prstGeom prst="rect">
            <a:avLst/>
          </a:prstGeom>
          <a:solidFill>
            <a:srgbClr val="FCD4BC"/>
          </a:solidFill>
          <a:ln w="12700" algn="ctr">
            <a:solidFill>
              <a:srgbClr val="000000"/>
            </a:solidFill>
            <a:miter lim="800000"/>
            <a:headEnd/>
            <a:tailEnd/>
          </a:ln>
          <a:effectLst/>
        </p:spPr>
        <p:txBody>
          <a:bodyPr vert="horz" wrap="square" lIns="36576" tIns="36576" rIns="36576" bIns="36576" numCol="1" anchor="t" anchorCtr="0" compatLnSpc="1">
            <a:prstTxWarp prst="textNoShape">
              <a:avLst/>
            </a:prstTxWarp>
          </a:bodyPr>
          <a:lstStyle/>
          <a:p>
            <a:pPr lvl="0" algn="ctr" defTabSz="914400" eaLnBrk="0" fontAlgn="base" hangingPunct="0">
              <a:spcBef>
                <a:spcPct val="0"/>
              </a:spcBef>
              <a:spcAft>
                <a:spcPct val="0"/>
              </a:spcAft>
            </a:pPr>
            <a:r>
              <a:rPr lang="en-US" altLang="en-US" sz="1200" b="1" dirty="0">
                <a:solidFill>
                  <a:srgbClr val="0070C0"/>
                </a:solidFill>
                <a:latin typeface="Calibri" panose="020F0502020204030204" pitchFamily="34" charset="0"/>
              </a:rPr>
              <a:t>BUSINESS CENTER </a:t>
            </a:r>
            <a:r>
              <a:rPr lang="en-US" altLang="en-US" sz="900" dirty="0">
                <a:solidFill>
                  <a:srgbClr val="0070C0"/>
                </a:solidFill>
                <a:latin typeface="Calibri" panose="020F0502020204030204" pitchFamily="34" charset="0"/>
              </a:rPr>
              <a:t>(</a:t>
            </a:r>
            <a:r>
              <a:rPr lang="en-US" altLang="en-US" sz="900" dirty="0" err="1">
                <a:solidFill>
                  <a:srgbClr val="0070C0"/>
                </a:solidFill>
                <a:latin typeface="Calibri" panose="020F0502020204030204" pitchFamily="34" charset="0"/>
              </a:rPr>
              <a:t>Oper</a:t>
            </a:r>
            <a:r>
              <a:rPr lang="en-US" altLang="en-US" sz="900" dirty="0">
                <a:solidFill>
                  <a:srgbClr val="0070C0"/>
                </a:solidFill>
                <a:latin typeface="Calibri" panose="020F0502020204030204" pitchFamily="34" charset="0"/>
              </a:rPr>
              <a:t> </a:t>
            </a:r>
            <a:r>
              <a:rPr lang="en-US" altLang="en-US" sz="900" dirty="0" err="1">
                <a:solidFill>
                  <a:srgbClr val="0070C0"/>
                </a:solidFill>
                <a:latin typeface="Calibri" panose="020F0502020204030204" pitchFamily="34" charset="0"/>
              </a:rPr>
              <a:t>Mgr</a:t>
            </a:r>
            <a:r>
              <a:rPr lang="en-US" altLang="en-US" sz="900" dirty="0">
                <a:solidFill>
                  <a:srgbClr val="0070C0"/>
                </a:solidFill>
                <a:latin typeface="Calibri" panose="020F0502020204030204" pitchFamily="34" charset="0"/>
              </a:rPr>
              <a:t>/Spec</a:t>
            </a:r>
          </a:p>
          <a:p>
            <a:pPr lvl="0" algn="ctr" defTabSz="914400" eaLnBrk="0" fontAlgn="base" hangingPunct="0">
              <a:spcBef>
                <a:spcPct val="0"/>
              </a:spcBef>
              <a:spcAft>
                <a:spcPct val="0"/>
              </a:spcAft>
            </a:pPr>
            <a:r>
              <a:rPr lang="en-US" altLang="en-US" sz="900" dirty="0">
                <a:solidFill>
                  <a:srgbClr val="0070C0"/>
                </a:solidFill>
                <a:latin typeface="Calibri" panose="020F0502020204030204" pitchFamily="34" charset="0"/>
              </a:rPr>
              <a:t>or HR Gen)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u="none" strike="noStrike" cap="none" normalizeH="0" baseline="0" dirty="0">
                <a:ln>
                  <a:noFill/>
                </a:ln>
                <a:solidFill>
                  <a:srgbClr val="000000"/>
                </a:solidFill>
                <a:effectLst/>
                <a:latin typeface="Calibri" panose="020F0502020204030204" pitchFamily="34" charset="0"/>
              </a:rPr>
              <a:t>View final increases in budget system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00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u="none" strike="noStrike" cap="none" normalizeH="0" baseline="0" dirty="0">
                <a:ln>
                  <a:noFill/>
                </a:ln>
                <a:solidFill>
                  <a:srgbClr val="000000"/>
                </a:solidFill>
                <a:effectLst/>
                <a:latin typeface="Calibri" panose="020F0502020204030204" pitchFamily="34" charset="0"/>
              </a:rPr>
              <a:t>Provide list of final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u="none" strike="noStrike" cap="none" normalizeH="0" baseline="0" dirty="0">
                <a:ln>
                  <a:noFill/>
                </a:ln>
                <a:solidFill>
                  <a:srgbClr val="000000"/>
                </a:solidFill>
                <a:effectLst/>
                <a:latin typeface="Calibri" panose="020F0502020204030204" pitchFamily="34" charset="0"/>
              </a:rPr>
              <a:t>increases to unit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u="none" strike="noStrike" cap="none" normalizeH="0" baseline="0" dirty="0">
                <a:ln>
                  <a:noFill/>
                </a:ln>
                <a:solidFill>
                  <a:srgbClr val="000000"/>
                </a:solidFill>
                <a:effectLst/>
                <a:latin typeface="Calibri" panose="020F0502020204030204" pitchFamily="34" charset="0"/>
              </a:rPr>
              <a:t>administrators and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u="none" strike="noStrike" cap="none" normalizeH="0" baseline="0" dirty="0">
                <a:ln>
                  <a:noFill/>
                </a:ln>
                <a:solidFill>
                  <a:srgbClr val="000000"/>
                </a:solidFill>
                <a:effectLst/>
                <a:latin typeface="Calibri" panose="020F0502020204030204" pitchFamily="34" charset="0"/>
              </a:rPr>
              <a:t>supervisors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u="none" strike="noStrike" cap="none" normalizeH="0" baseline="0" dirty="0">
                <a:ln>
                  <a:noFill/>
                </a:ln>
                <a:solidFill>
                  <a:srgbClr val="000000"/>
                </a:solidFill>
                <a:effectLst/>
                <a:latin typeface="Calibri" panose="020F0502020204030204" pitchFamily="34" charset="0"/>
              </a:rPr>
              <a:t>(Explain unit approach to  allocating assigned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u="none" strike="noStrike" cap="none" normalizeH="0" baseline="0" dirty="0">
                <a:ln>
                  <a:noFill/>
                </a:ln>
                <a:solidFill>
                  <a:srgbClr val="000000"/>
                </a:solidFill>
                <a:effectLst/>
                <a:latin typeface="Calibri" panose="020F0502020204030204" pitchFamily="34" charset="0"/>
              </a:rPr>
              <a:t> increase and how final amounts were determined)</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u="none" strike="noStrike" cap="none" normalizeH="0" baseline="0" dirty="0">
                <a:ln>
                  <a:noFill/>
                </a:ln>
                <a:solidFill>
                  <a:srgbClr val="000000"/>
                </a:solidFill>
                <a:effectLst/>
                <a:latin typeface="Calibri" panose="020F0502020204030204" pitchFamily="34" charset="0"/>
              </a:rPr>
              <a:t>Print letters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u="none" strike="noStrike" cap="none" normalizeH="0" baseline="0" dirty="0">
                <a:ln>
                  <a:noFill/>
                </a:ln>
                <a:solidFill>
                  <a:srgbClr val="000000"/>
                </a:solidFill>
                <a:effectLst/>
                <a:latin typeface="Calibri" panose="020F0502020204030204" pitchFamily="34" charset="0"/>
              </a:rPr>
              <a:t>(if required by </a:t>
            </a:r>
            <a:r>
              <a:rPr kumimoji="0" lang="en-US" altLang="en-US" sz="800" u="none" strike="noStrike" cap="none" normalizeH="0" baseline="0" dirty="0" err="1">
                <a:ln>
                  <a:noFill/>
                </a:ln>
                <a:solidFill>
                  <a:srgbClr val="000000"/>
                </a:solidFill>
                <a:effectLst/>
                <a:latin typeface="Calibri" panose="020F0502020204030204" pitchFamily="34" charset="0"/>
              </a:rPr>
              <a:t>dept</a:t>
            </a:r>
            <a:r>
              <a:rPr kumimoji="0" lang="en-US" altLang="en-US" sz="800" u="none" strike="noStrike" cap="none" normalizeH="0" baseline="0" dirty="0">
                <a:ln>
                  <a:noFill/>
                </a:ln>
                <a:solidFill>
                  <a:srgbClr val="000000"/>
                </a:solidFill>
                <a:effectLst/>
                <a:latin typeface="Calibri" panose="020F0502020204030204" pitchFamily="34" charset="0"/>
              </a:rPr>
              <a:t>) </a:t>
            </a:r>
            <a:endParaRPr kumimoji="0" lang="en-US" altLang="en-US" sz="1800" u="none" strike="noStrike" cap="none" normalizeH="0" baseline="0" dirty="0">
              <a:ln>
                <a:noFill/>
              </a:ln>
              <a:solidFill>
                <a:schemeClr val="tx1"/>
              </a:solidFill>
              <a:effectLst/>
              <a:latin typeface="Arial" panose="020B0604020202020204" pitchFamily="34" charset="0"/>
            </a:endParaRPr>
          </a:p>
        </p:txBody>
      </p:sp>
      <p:sp>
        <p:nvSpPr>
          <p:cNvPr id="34" name="Text Box 14"/>
          <p:cNvSpPr txBox="1">
            <a:spLocks noChangeArrowheads="1"/>
          </p:cNvSpPr>
          <p:nvPr/>
        </p:nvSpPr>
        <p:spPr bwMode="auto">
          <a:xfrm>
            <a:off x="3260067" y="3834775"/>
            <a:ext cx="1062037" cy="2817813"/>
          </a:xfrm>
          <a:prstGeom prst="rect">
            <a:avLst/>
          </a:prstGeom>
          <a:solidFill>
            <a:srgbClr val="FCD4BC"/>
          </a:solidFill>
          <a:ln w="12700" algn="ctr">
            <a:solidFill>
              <a:srgbClr val="000000"/>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70C0"/>
                </a:solidFill>
                <a:effectLst/>
                <a:latin typeface="Calibri" panose="020F0502020204030204" pitchFamily="34" charset="0"/>
              </a:rPr>
              <a:t>SUPERVISOR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1"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u="none" strike="noStrike" cap="none" normalizeH="0" baseline="0" dirty="0">
                <a:ln>
                  <a:noFill/>
                </a:ln>
                <a:solidFill>
                  <a:srgbClr val="000000"/>
                </a:solidFill>
                <a:effectLst/>
                <a:latin typeface="Calibri" panose="020F0502020204030204" pitchFamily="34" charset="0"/>
              </a:rPr>
              <a:t>Discuss final merit increase amount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u="none" strike="noStrike" cap="none" normalizeH="0" baseline="0" dirty="0">
                <a:ln>
                  <a:noFill/>
                </a:ln>
                <a:solidFill>
                  <a:srgbClr val="000000"/>
                </a:solidFill>
                <a:effectLst/>
                <a:latin typeface="Calibri" panose="020F0502020204030204" pitchFamily="34" charset="0"/>
              </a:rPr>
              <a:t>with employee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u="none" strike="noStrike" cap="none" normalizeH="0" baseline="0" dirty="0">
                <a:ln>
                  <a:noFill/>
                </a:ln>
                <a:solidFill>
                  <a:srgbClr val="000000"/>
                </a:solidFill>
                <a:effectLst/>
                <a:latin typeface="Calibri" panose="020F0502020204030204" pitchFamily="34" charset="0"/>
              </a:rPr>
              <a:t>PRIOR to July 1</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00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u="none" strike="noStrike" cap="none" normalizeH="0" baseline="0" dirty="0">
                <a:ln>
                  <a:noFill/>
                </a:ln>
                <a:solidFill>
                  <a:srgbClr val="000000"/>
                </a:solidFill>
                <a:effectLst/>
                <a:latin typeface="Calibri" panose="020F0502020204030204" pitchFamily="34" charset="0"/>
              </a:rPr>
              <a:t>Distribute letters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u="none" strike="noStrike" cap="none" normalizeH="0" baseline="0" dirty="0">
                <a:ln>
                  <a:noFill/>
                </a:ln>
                <a:solidFill>
                  <a:srgbClr val="000000"/>
                </a:solidFill>
                <a:effectLst/>
                <a:latin typeface="Calibri" panose="020F0502020204030204" pitchFamily="34" charset="0"/>
              </a:rPr>
              <a:t>(if required by </a:t>
            </a:r>
            <a:r>
              <a:rPr kumimoji="0" lang="en-US" altLang="en-US" sz="800" u="none" strike="noStrike" cap="none" normalizeH="0" baseline="0" dirty="0" err="1">
                <a:ln>
                  <a:noFill/>
                </a:ln>
                <a:solidFill>
                  <a:srgbClr val="000000"/>
                </a:solidFill>
                <a:effectLst/>
                <a:latin typeface="Calibri" panose="020F0502020204030204" pitchFamily="34" charset="0"/>
              </a:rPr>
              <a:t>dept</a:t>
            </a:r>
            <a:r>
              <a:rPr kumimoji="0" lang="en-US" altLang="en-US" sz="800" u="none" strike="noStrike" cap="none" normalizeH="0" baseline="0" dirty="0">
                <a:ln>
                  <a:noFill/>
                </a:ln>
                <a:solidFill>
                  <a:srgbClr val="000000"/>
                </a:solidFill>
                <a:effectLst/>
                <a:latin typeface="Calibri" panose="020F0502020204030204" pitchFamily="34" charset="0"/>
              </a:rPr>
              <a:t>)</a:t>
            </a:r>
            <a:endParaRPr kumimoji="0" lang="en-US" altLang="en-US" sz="1800" u="none" strike="noStrike" cap="none" normalizeH="0" baseline="0" dirty="0">
              <a:ln>
                <a:noFill/>
              </a:ln>
              <a:solidFill>
                <a:schemeClr val="tx1"/>
              </a:solidFill>
              <a:effectLst/>
              <a:latin typeface="Arial" panose="020B0604020202020204" pitchFamily="34" charset="0"/>
            </a:endParaRPr>
          </a:p>
        </p:txBody>
      </p:sp>
      <p:sp>
        <p:nvSpPr>
          <p:cNvPr id="35" name="Text Box 15"/>
          <p:cNvSpPr txBox="1">
            <a:spLocks noChangeArrowheads="1"/>
          </p:cNvSpPr>
          <p:nvPr/>
        </p:nvSpPr>
        <p:spPr bwMode="auto">
          <a:xfrm>
            <a:off x="4658606" y="3834775"/>
            <a:ext cx="1063625" cy="2817813"/>
          </a:xfrm>
          <a:prstGeom prst="rect">
            <a:avLst/>
          </a:prstGeom>
          <a:solidFill>
            <a:srgbClr val="FCD4BC"/>
          </a:solidFill>
          <a:ln w="12700" algn="ctr">
            <a:solidFill>
              <a:srgbClr val="000000"/>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70C0"/>
                </a:solidFill>
                <a:effectLst/>
                <a:latin typeface="Calibri" panose="020F0502020204030204" pitchFamily="34" charset="0"/>
              </a:rPr>
              <a:t>EMPLOYEE</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200" b="1" dirty="0">
              <a:solidFill>
                <a:srgbClr val="0070C0"/>
              </a:solidFill>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1" i="0" u="none" strike="noStrike" cap="none" normalizeH="0" baseline="0" dirty="0">
              <a:ln>
                <a:noFill/>
              </a:ln>
              <a:solidFill>
                <a:srgbClr val="0070C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1" i="0" u="none" strike="noStrike" cap="none" normalizeH="0" baseline="0" dirty="0">
              <a:ln>
                <a:noFill/>
              </a:ln>
              <a:solidFill>
                <a:srgbClr val="0070C0"/>
              </a:solidFill>
              <a:effectLst/>
              <a:latin typeface="Calibri" panose="020F0502020204030204" pitchFamily="34" charset="0"/>
            </a:endParaRPr>
          </a:p>
          <a:p>
            <a:pPr lvl="0" algn="ctr" defTabSz="914400" eaLnBrk="0" fontAlgn="base" hangingPunct="0">
              <a:spcBef>
                <a:spcPct val="0"/>
              </a:spcBef>
              <a:spcAft>
                <a:spcPct val="0"/>
              </a:spcAft>
            </a:pPr>
            <a:r>
              <a:rPr lang="en-US" altLang="en-US" sz="1000" dirty="0">
                <a:solidFill>
                  <a:srgbClr val="000000"/>
                </a:solidFill>
                <a:latin typeface="Calibri" panose="020F0502020204030204" pitchFamily="34" charset="0"/>
              </a:rPr>
              <a:t>Informed of merit increase amount by supervisor</a:t>
            </a:r>
            <a:endParaRPr kumimoji="0" lang="en-US" altLang="en-US" sz="1000" u="none" strike="noStrike" cap="none" normalizeH="0" baseline="0" dirty="0">
              <a:ln>
                <a:noFill/>
              </a:ln>
              <a:solidFill>
                <a:srgbClr val="0070C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6" name="AutoShape 11"/>
          <p:cNvSpPr>
            <a:spLocks noChangeArrowheads="1"/>
          </p:cNvSpPr>
          <p:nvPr/>
        </p:nvSpPr>
        <p:spPr bwMode="auto">
          <a:xfrm>
            <a:off x="1392779" y="5100781"/>
            <a:ext cx="235877" cy="133801"/>
          </a:xfrm>
          <a:prstGeom prst="rightArrow">
            <a:avLst>
              <a:gd name="adj1" fmla="val 50000"/>
              <a:gd name="adj2" fmla="val 25000"/>
            </a:avLst>
          </a:prstGeom>
          <a:solidFill>
            <a:srgbClr val="5B9BD5"/>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AutoShape 11"/>
          <p:cNvSpPr>
            <a:spLocks noChangeArrowheads="1"/>
          </p:cNvSpPr>
          <p:nvPr/>
        </p:nvSpPr>
        <p:spPr bwMode="auto">
          <a:xfrm>
            <a:off x="2981924" y="5100781"/>
            <a:ext cx="235877" cy="133801"/>
          </a:xfrm>
          <a:prstGeom prst="rightArrow">
            <a:avLst>
              <a:gd name="adj1" fmla="val 50000"/>
              <a:gd name="adj2" fmla="val 25000"/>
            </a:avLst>
          </a:prstGeom>
          <a:solidFill>
            <a:srgbClr val="5B9BD5"/>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AutoShape 11"/>
          <p:cNvSpPr>
            <a:spLocks noChangeArrowheads="1"/>
          </p:cNvSpPr>
          <p:nvPr/>
        </p:nvSpPr>
        <p:spPr bwMode="auto">
          <a:xfrm>
            <a:off x="4390628" y="5100781"/>
            <a:ext cx="235877" cy="133801"/>
          </a:xfrm>
          <a:prstGeom prst="rightArrow">
            <a:avLst>
              <a:gd name="adj1" fmla="val 50000"/>
              <a:gd name="adj2" fmla="val 25000"/>
            </a:avLst>
          </a:prstGeom>
          <a:solidFill>
            <a:srgbClr val="5B9BD5"/>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250935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904" y="975535"/>
            <a:ext cx="12192000" cy="9310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defTabSz="457200"/>
            <a:endParaRPr lang="en-US" sz="1801" dirty="0">
              <a:solidFill>
                <a:prstClr val="white"/>
              </a:solidFill>
            </a:endParaRPr>
          </a:p>
        </p:txBody>
      </p:sp>
      <p:sp>
        <p:nvSpPr>
          <p:cNvPr id="15" name="Title 5"/>
          <p:cNvSpPr>
            <a:spLocks noGrp="1"/>
          </p:cNvSpPr>
          <p:nvPr>
            <p:ph type="title"/>
          </p:nvPr>
        </p:nvSpPr>
        <p:spPr>
          <a:xfrm>
            <a:off x="312707" y="235131"/>
            <a:ext cx="11104768" cy="586871"/>
          </a:xfrm>
        </p:spPr>
        <p:txBody>
          <a:bodyPr>
            <a:noAutofit/>
          </a:bodyPr>
          <a:lstStyle/>
          <a:p>
            <a:pPr algn="ctr"/>
            <a:r>
              <a:rPr lang="en-US" sz="4000" dirty="0"/>
              <a:t>Things to Know about Budget Guidelines</a:t>
            </a:r>
          </a:p>
        </p:txBody>
      </p:sp>
      <p:sp>
        <p:nvSpPr>
          <p:cNvPr id="7" name="TextBox 6"/>
          <p:cNvSpPr txBox="1"/>
          <p:nvPr/>
        </p:nvSpPr>
        <p:spPr>
          <a:xfrm>
            <a:off x="424578" y="1068638"/>
            <a:ext cx="10992897" cy="4247317"/>
          </a:xfrm>
          <a:prstGeom prst="rect">
            <a:avLst/>
          </a:prstGeom>
          <a:noFill/>
        </p:spPr>
        <p:txBody>
          <a:bodyPr wrap="square" rtlCol="0">
            <a:spAutoFit/>
          </a:bodyPr>
          <a:lstStyle/>
          <a:p>
            <a:pPr marL="342900" indent="-342900">
              <a:buFont typeface="Arial" panose="020B0604020202020204" pitchFamily="34" charset="0"/>
              <a:buChar char="•"/>
            </a:pPr>
            <a:r>
              <a:rPr lang="en-US" dirty="0"/>
              <a:t>Each year around May, budget guidelines are distributed by the IANR Budget Office to the Unit Administrators.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The budget guidelines communicate how the salary increase pool will be allocated. The amount available to employees can vary depending on how the overall percentage is allocated within each unit, so it is important to be transparent throughout the process.  Your business center will inform you how increases are distributed within your unit each year. For example: </a:t>
            </a:r>
          </a:p>
          <a:p>
            <a:pPr marL="976312" indent="-342900">
              <a:buFont typeface="Wingdings" panose="05000000000000000000" pitchFamily="2" charset="2"/>
              <a:buChar char="§"/>
            </a:pPr>
            <a:r>
              <a:rPr lang="en-US" dirty="0"/>
              <a:t>The Chancellor communicates there is a 3% salary increase pool for the year. </a:t>
            </a:r>
          </a:p>
          <a:p>
            <a:pPr marL="976312" indent="-342900">
              <a:buFont typeface="Wingdings" panose="05000000000000000000" pitchFamily="2" charset="2"/>
              <a:buChar char="§"/>
            </a:pPr>
            <a:r>
              <a:rPr lang="en-US" dirty="0"/>
              <a:t>3% is available to your unit</a:t>
            </a:r>
          </a:p>
          <a:p>
            <a:pPr marL="976312" indent="-342900">
              <a:buFont typeface="Wingdings" panose="05000000000000000000" pitchFamily="2" charset="2"/>
              <a:buChar char="§"/>
            </a:pPr>
            <a:r>
              <a:rPr lang="en-US" dirty="0"/>
              <a:t>The unit holds back .25% to address equity situations</a:t>
            </a:r>
          </a:p>
          <a:p>
            <a:pPr marL="976312" indent="-342900">
              <a:buFont typeface="Wingdings" panose="05000000000000000000" pitchFamily="2" charset="2"/>
              <a:buChar char="§"/>
            </a:pPr>
            <a:r>
              <a:rPr lang="en-US" dirty="0"/>
              <a:t>You will want to be clear that 2.75% was available to be distributed to staff in your unit even though the overall salary pool was 3%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No minimum increase is required. Because there is limited funding, increases should be based upon merit/performance. Increases should not be allocated across-the-board. </a:t>
            </a:r>
          </a:p>
        </p:txBody>
      </p:sp>
    </p:spTree>
    <p:extLst>
      <p:ext uri="{BB962C8B-B14F-4D97-AF65-F5344CB8AC3E}">
        <p14:creationId xmlns:p14="http://schemas.microsoft.com/office/powerpoint/2010/main" val="2643019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302969" y="748678"/>
            <a:ext cx="9418320" cy="4041648"/>
          </a:xfrm>
        </p:spPr>
        <p:txBody>
          <a:bodyPr/>
          <a:lstStyle/>
          <a:p>
            <a:r>
              <a:rPr lang="en-US" sz="5400" dirty="0"/>
              <a:t>Merit Conversations</a:t>
            </a:r>
            <a:br>
              <a:rPr lang="en-US" sz="7500" dirty="0"/>
            </a:br>
            <a:endParaRPr lang="en-US" sz="7500" dirty="0"/>
          </a:p>
        </p:txBody>
      </p:sp>
    </p:spTree>
    <p:extLst>
      <p:ext uri="{BB962C8B-B14F-4D97-AF65-F5344CB8AC3E}">
        <p14:creationId xmlns:p14="http://schemas.microsoft.com/office/powerpoint/2010/main" val="1238632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904" y="975535"/>
            <a:ext cx="12192000" cy="9310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defTabSz="457200"/>
            <a:endParaRPr lang="en-US" sz="1801" dirty="0">
              <a:solidFill>
                <a:prstClr val="white"/>
              </a:solidFill>
            </a:endParaRPr>
          </a:p>
        </p:txBody>
      </p:sp>
      <p:sp>
        <p:nvSpPr>
          <p:cNvPr id="15" name="Title 5"/>
          <p:cNvSpPr>
            <a:spLocks noGrp="1"/>
          </p:cNvSpPr>
          <p:nvPr>
            <p:ph type="title"/>
          </p:nvPr>
        </p:nvSpPr>
        <p:spPr>
          <a:xfrm>
            <a:off x="145352" y="218593"/>
            <a:ext cx="11104768" cy="678311"/>
          </a:xfrm>
        </p:spPr>
        <p:txBody>
          <a:bodyPr>
            <a:noAutofit/>
          </a:bodyPr>
          <a:lstStyle/>
          <a:p>
            <a:pPr algn="ctr"/>
            <a:r>
              <a:rPr lang="en-US" sz="4000" dirty="0"/>
              <a:t>Two Steps to Having a Merit Conversation</a:t>
            </a:r>
          </a:p>
        </p:txBody>
      </p:sp>
      <p:sp>
        <p:nvSpPr>
          <p:cNvPr id="7" name="TextBox 6"/>
          <p:cNvSpPr txBox="1"/>
          <p:nvPr/>
        </p:nvSpPr>
        <p:spPr>
          <a:xfrm>
            <a:off x="643095" y="1225900"/>
            <a:ext cx="10299560" cy="4124206"/>
          </a:xfrm>
          <a:prstGeom prst="rect">
            <a:avLst/>
          </a:prstGeom>
          <a:noFill/>
        </p:spPr>
        <p:txBody>
          <a:bodyPr wrap="square" rtlCol="0">
            <a:spAutoFit/>
          </a:bodyPr>
          <a:lstStyle/>
          <a:p>
            <a:r>
              <a:rPr lang="en-US" sz="2400" b="1" dirty="0">
                <a:solidFill>
                  <a:srgbClr val="0070C0"/>
                </a:solidFill>
              </a:rPr>
              <a:t>1. Explain how merit increases are determined.</a:t>
            </a:r>
          </a:p>
          <a:p>
            <a:pPr marL="747712"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Explain how the increase pool was distributed:</a:t>
            </a:r>
          </a:p>
          <a:p>
            <a:pPr marL="1481138" indent="-285750">
              <a:buFont typeface="Arial" panose="020B0604020202020204" pitchFamily="34" charset="0"/>
              <a:buChar char="•"/>
            </a:pPr>
            <a:r>
              <a:rPr lang="en-US" dirty="0"/>
              <a:t>X.XX% was communicated by the Chancellor</a:t>
            </a:r>
          </a:p>
          <a:p>
            <a:pPr marL="1481138" indent="-285750">
              <a:buFont typeface="Arial" panose="020B0604020202020204" pitchFamily="34" charset="0"/>
              <a:buChar char="•"/>
            </a:pPr>
            <a:r>
              <a:rPr lang="en-US" dirty="0"/>
              <a:t>X.XX% was available to your unit</a:t>
            </a:r>
          </a:p>
          <a:p>
            <a:pPr marL="1481138" indent="-285750">
              <a:buFont typeface="Arial" panose="020B0604020202020204" pitchFamily="34" charset="0"/>
              <a:buChar char="•"/>
            </a:pPr>
            <a:r>
              <a:rPr lang="en-US" dirty="0"/>
              <a:t>.XX% was held back in your unit to address _______</a:t>
            </a:r>
          </a:p>
          <a:p>
            <a:pPr marL="1481138" indent="-285750">
              <a:buFont typeface="Arial" panose="020B0604020202020204" pitchFamily="34" charset="0"/>
              <a:buChar char="•"/>
            </a:pPr>
            <a:r>
              <a:rPr lang="en-US" dirty="0"/>
              <a:t>X.XX% was available to be distributed to staff</a:t>
            </a:r>
          </a:p>
          <a:p>
            <a:pPr marL="1481138"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Explain that increases are </a:t>
            </a:r>
            <a:r>
              <a:rPr lang="en-US" u="sng" dirty="0"/>
              <a:t>based upon merit/performance</a:t>
            </a:r>
            <a:r>
              <a:rPr lang="en-US" dirty="0"/>
              <a: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Explain that performance conversations along with other performance-related information is used by the supervisor to make a merit increase recommendation.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Explain that final merit increase decisions are made by the Unit Administrator. </a:t>
            </a:r>
          </a:p>
        </p:txBody>
      </p:sp>
    </p:spTree>
    <p:extLst>
      <p:ext uri="{BB962C8B-B14F-4D97-AF65-F5344CB8AC3E}">
        <p14:creationId xmlns:p14="http://schemas.microsoft.com/office/powerpoint/2010/main" val="2780863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904" y="975535"/>
            <a:ext cx="12192000" cy="9310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defTabSz="457200"/>
            <a:endParaRPr lang="en-US" sz="1801" dirty="0">
              <a:solidFill>
                <a:prstClr val="white"/>
              </a:solidFill>
            </a:endParaRPr>
          </a:p>
        </p:txBody>
      </p:sp>
      <p:sp>
        <p:nvSpPr>
          <p:cNvPr id="15" name="Title 5"/>
          <p:cNvSpPr>
            <a:spLocks noGrp="1"/>
          </p:cNvSpPr>
          <p:nvPr>
            <p:ph type="title"/>
          </p:nvPr>
        </p:nvSpPr>
        <p:spPr>
          <a:xfrm>
            <a:off x="134633" y="280639"/>
            <a:ext cx="11104768" cy="547682"/>
          </a:xfrm>
        </p:spPr>
        <p:txBody>
          <a:bodyPr>
            <a:noAutofit/>
          </a:bodyPr>
          <a:lstStyle/>
          <a:p>
            <a:pPr algn="ctr"/>
            <a:r>
              <a:rPr lang="en-US" sz="4000" dirty="0"/>
              <a:t>Two Steps to Having a Merit Conversation</a:t>
            </a:r>
          </a:p>
        </p:txBody>
      </p:sp>
      <p:sp>
        <p:nvSpPr>
          <p:cNvPr id="7" name="TextBox 6"/>
          <p:cNvSpPr txBox="1"/>
          <p:nvPr/>
        </p:nvSpPr>
        <p:spPr>
          <a:xfrm>
            <a:off x="537237" y="1215852"/>
            <a:ext cx="10299560" cy="4585871"/>
          </a:xfrm>
          <a:prstGeom prst="rect">
            <a:avLst/>
          </a:prstGeom>
          <a:noFill/>
        </p:spPr>
        <p:txBody>
          <a:bodyPr wrap="square" rtlCol="0">
            <a:spAutoFit/>
          </a:bodyPr>
          <a:lstStyle/>
          <a:p>
            <a:r>
              <a:rPr lang="en-US" sz="2400" b="1" dirty="0">
                <a:solidFill>
                  <a:srgbClr val="0070C0"/>
                </a:solidFill>
              </a:rPr>
              <a:t>2. Communicate their merit increase amount and why they received that amount.</a:t>
            </a:r>
          </a:p>
          <a:p>
            <a:endParaRPr lang="en-US" sz="1000" b="1" dirty="0"/>
          </a:p>
          <a:p>
            <a:pPr marL="285750" indent="-285750">
              <a:buFont typeface="Arial" panose="020B0604020202020204" pitchFamily="34" charset="0"/>
              <a:buChar char="•"/>
              <a:tabLst>
                <a:tab pos="171450" algn="l"/>
              </a:tabLst>
            </a:pPr>
            <a:r>
              <a:rPr lang="en-US" dirty="0"/>
              <a:t>Employees should have a clear idea of their performance in relation to established expectations based on discussions during their performance conversations.  </a:t>
            </a:r>
          </a:p>
          <a:p>
            <a:pPr marL="285750" indent="-285750">
              <a:buFont typeface="Arial" panose="020B0604020202020204" pitchFamily="34" charset="0"/>
              <a:buChar char="•"/>
              <a:tabLst>
                <a:tab pos="171450" algn="l"/>
              </a:tabLst>
            </a:pPr>
            <a:endParaRPr lang="en-US" dirty="0"/>
          </a:p>
          <a:p>
            <a:pPr marL="285750" indent="-285750">
              <a:buFont typeface="Arial" panose="020B0604020202020204" pitchFamily="34" charset="0"/>
              <a:buChar char="•"/>
              <a:tabLst>
                <a:tab pos="171450" algn="l"/>
              </a:tabLst>
            </a:pPr>
            <a:r>
              <a:rPr lang="en-US" dirty="0"/>
              <a:t>Discuss the employee’s performance. For instance, you could say “During our performance conversations we discussed how you {</a:t>
            </a:r>
            <a:r>
              <a:rPr lang="en-US" i="1" u="sng" dirty="0"/>
              <a:t>Exceeded</a:t>
            </a:r>
            <a:r>
              <a:rPr lang="en-US" i="1" dirty="0"/>
              <a:t>, </a:t>
            </a:r>
            <a:r>
              <a:rPr lang="en-US" i="1" u="sng" dirty="0"/>
              <a:t>Fulfilled</a:t>
            </a:r>
            <a:r>
              <a:rPr lang="en-US" i="1" dirty="0"/>
              <a:t> or </a:t>
            </a:r>
            <a:r>
              <a:rPr lang="en-US" i="1" u="sng" dirty="0"/>
              <a:t>Did not meet</a:t>
            </a:r>
            <a:r>
              <a:rPr lang="en-US" dirty="0"/>
              <a:t>} expectations” and then provide a brief description of why.</a:t>
            </a:r>
          </a:p>
          <a:p>
            <a:pPr marL="285750" indent="-285750">
              <a:buFont typeface="Arial" panose="020B0604020202020204" pitchFamily="34" charset="0"/>
              <a:buChar char="•"/>
              <a:tabLst>
                <a:tab pos="171450" algn="l"/>
              </a:tabLst>
            </a:pPr>
            <a:endParaRPr lang="en-US" dirty="0"/>
          </a:p>
          <a:p>
            <a:pPr marL="285750" indent="-285750">
              <a:buFont typeface="Arial" panose="020B0604020202020204" pitchFamily="34" charset="0"/>
              <a:buChar char="•"/>
              <a:tabLst>
                <a:tab pos="171450" algn="l"/>
              </a:tabLst>
            </a:pPr>
            <a:r>
              <a:rPr lang="en-US" dirty="0"/>
              <a:t>Communicate the amount of their increase. For instance, you could say “Because you {</a:t>
            </a:r>
            <a:r>
              <a:rPr lang="en-US" i="1" u="sng" dirty="0"/>
              <a:t>Exceeded</a:t>
            </a:r>
            <a:r>
              <a:rPr lang="en-US" i="1" dirty="0"/>
              <a:t>, </a:t>
            </a:r>
            <a:r>
              <a:rPr lang="en-US" i="1" u="sng" dirty="0"/>
              <a:t>Fulfilled</a:t>
            </a:r>
            <a:r>
              <a:rPr lang="en-US" i="1" dirty="0"/>
              <a:t> or </a:t>
            </a:r>
            <a:r>
              <a:rPr lang="en-US" i="1" u="sng" dirty="0"/>
              <a:t>Did not meet</a:t>
            </a:r>
            <a:r>
              <a:rPr lang="en-US" dirty="0"/>
              <a:t>} expectations this year, you will receive an increase of $_______ (or___%) increase.  Your new salary will be $______ effective July 1, _____.”</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Reaffirm how the employee contributes to the mission of the unit. This is also a good time for a check-in on expectations and discussion of next steps.</a:t>
            </a:r>
          </a:p>
        </p:txBody>
      </p:sp>
    </p:spTree>
    <p:extLst>
      <p:ext uri="{BB962C8B-B14F-4D97-AF65-F5344CB8AC3E}">
        <p14:creationId xmlns:p14="http://schemas.microsoft.com/office/powerpoint/2010/main" val="34391947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Merit Form Timeline</a:t>
            </a:r>
          </a:p>
        </p:txBody>
      </p:sp>
      <p:sp>
        <p:nvSpPr>
          <p:cNvPr id="3" name="Content Placeholder 2"/>
          <p:cNvSpPr>
            <a:spLocks noGrp="1"/>
          </p:cNvSpPr>
          <p:nvPr>
            <p:ph idx="1"/>
          </p:nvPr>
        </p:nvSpPr>
        <p:spPr/>
        <p:txBody>
          <a:bodyPr>
            <a:normAutofit/>
          </a:bodyPr>
          <a:lstStyle/>
          <a:p>
            <a:r>
              <a:rPr lang="en-US" sz="2400" dirty="0"/>
              <a:t>Merit Recommendation Forms will be distributed to the Business Centers on </a:t>
            </a:r>
            <a:r>
              <a:rPr lang="en-US" sz="2400" dirty="0">
                <a:solidFill>
                  <a:srgbClr val="0070C0"/>
                </a:solidFill>
              </a:rPr>
              <a:t>March 1</a:t>
            </a:r>
            <a:r>
              <a:rPr lang="en-US" sz="2400" dirty="0"/>
              <a:t>.</a:t>
            </a:r>
          </a:p>
          <a:p>
            <a:r>
              <a:rPr lang="en-US" sz="2400" dirty="0"/>
              <a:t>Please turn in Merit Forms as soon as they are completed. Final deadline date is </a:t>
            </a:r>
            <a:r>
              <a:rPr lang="en-US" sz="2400" dirty="0">
                <a:solidFill>
                  <a:srgbClr val="0070C0"/>
                </a:solidFill>
              </a:rPr>
              <a:t>March 31</a:t>
            </a:r>
            <a:r>
              <a:rPr lang="en-US" sz="2400" dirty="0"/>
              <a:t>. </a:t>
            </a:r>
          </a:p>
          <a:p>
            <a:endParaRPr lang="en-US" dirty="0"/>
          </a:p>
        </p:txBody>
      </p:sp>
    </p:spTree>
    <p:extLst>
      <p:ext uri="{BB962C8B-B14F-4D97-AF65-F5344CB8AC3E}">
        <p14:creationId xmlns:p14="http://schemas.microsoft.com/office/powerpoint/2010/main" val="1439103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719072" y="1998616"/>
            <a:ext cx="9418320" cy="1038497"/>
          </a:xfrm>
        </p:spPr>
        <p:txBody>
          <a:bodyPr>
            <a:normAutofit/>
          </a:bodyPr>
          <a:lstStyle/>
          <a:p>
            <a:pPr algn="ctr"/>
            <a:r>
              <a:rPr lang="en-US" sz="5400" dirty="0"/>
              <a:t>Questions? </a:t>
            </a:r>
          </a:p>
        </p:txBody>
      </p:sp>
      <p:sp>
        <p:nvSpPr>
          <p:cNvPr id="4" name="Subtitle 3"/>
          <p:cNvSpPr>
            <a:spLocks noGrp="1"/>
          </p:cNvSpPr>
          <p:nvPr>
            <p:ph type="subTitle" idx="1"/>
          </p:nvPr>
        </p:nvSpPr>
        <p:spPr>
          <a:xfrm>
            <a:off x="934498" y="3984171"/>
            <a:ext cx="8661678" cy="1137473"/>
          </a:xfrm>
        </p:spPr>
        <p:txBody>
          <a:bodyPr>
            <a:noAutofit/>
          </a:bodyPr>
          <a:lstStyle/>
          <a:p>
            <a:pPr>
              <a:lnSpc>
                <a:spcPct val="100000"/>
              </a:lnSpc>
              <a:spcBef>
                <a:spcPts val="0"/>
              </a:spcBef>
            </a:pPr>
            <a:r>
              <a:rPr lang="en-US" sz="1800" b="1" dirty="0">
                <a:solidFill>
                  <a:schemeClr val="tx1"/>
                </a:solidFill>
              </a:rPr>
              <a:t>Performance Management and Performance Conversations: </a:t>
            </a:r>
          </a:p>
          <a:p>
            <a:pPr>
              <a:lnSpc>
                <a:spcPct val="100000"/>
              </a:lnSpc>
              <a:spcBef>
                <a:spcPts val="0"/>
              </a:spcBef>
            </a:pPr>
            <a:r>
              <a:rPr lang="en-US" sz="1800" dirty="0"/>
              <a:t>Marci Sturek – IANR HR Coordinator </a:t>
            </a:r>
          </a:p>
          <a:p>
            <a:pPr>
              <a:lnSpc>
                <a:spcPct val="100000"/>
              </a:lnSpc>
              <a:spcBef>
                <a:spcPts val="0"/>
              </a:spcBef>
            </a:pPr>
            <a:r>
              <a:rPr lang="en-US" sz="1800" dirty="0">
                <a:hlinkClick r:id="rId3"/>
              </a:rPr>
              <a:t>msturek2@unl.edu</a:t>
            </a:r>
            <a:endParaRPr lang="en-US" sz="1800" dirty="0"/>
          </a:p>
          <a:p>
            <a:pPr>
              <a:lnSpc>
                <a:spcPct val="100000"/>
              </a:lnSpc>
              <a:spcBef>
                <a:spcPts val="0"/>
              </a:spcBef>
            </a:pPr>
            <a:r>
              <a:rPr lang="en-US" sz="1800" dirty="0"/>
              <a:t>402.327.1842</a:t>
            </a:r>
          </a:p>
          <a:p>
            <a:pPr>
              <a:lnSpc>
                <a:spcPct val="100000"/>
              </a:lnSpc>
              <a:spcBef>
                <a:spcPts val="0"/>
              </a:spcBef>
            </a:pPr>
            <a:r>
              <a:rPr lang="en-US" sz="1500" dirty="0"/>
              <a:t> </a:t>
            </a:r>
          </a:p>
          <a:p>
            <a:endParaRPr lang="en-US" sz="3200" dirty="0"/>
          </a:p>
        </p:txBody>
      </p:sp>
      <p:sp>
        <p:nvSpPr>
          <p:cNvPr id="5" name="Subtitle 3"/>
          <p:cNvSpPr txBox="1">
            <a:spLocks/>
          </p:cNvSpPr>
          <p:nvPr/>
        </p:nvSpPr>
        <p:spPr>
          <a:xfrm>
            <a:off x="934498" y="5406348"/>
            <a:ext cx="8661678" cy="1115702"/>
          </a:xfrm>
          <a:prstGeom prst="rect">
            <a:avLst/>
          </a:prstGeom>
        </p:spPr>
        <p:txBody>
          <a:bodyPr vert="horz" lIns="91440" tIns="45720" rIns="91440" bIns="45720" rtlCol="0">
            <a:noAutofit/>
          </a:bodyPr>
          <a:lstStyle>
            <a:lvl1pPr marL="0" indent="0" algn="l" defTabSz="914423" rtl="0" eaLnBrk="1" latinLnBrk="0" hangingPunct="1">
              <a:lnSpc>
                <a:spcPct val="90000"/>
              </a:lnSpc>
              <a:spcBef>
                <a:spcPts val="1200"/>
              </a:spcBef>
              <a:buClr>
                <a:schemeClr val="accent1">
                  <a:lumMod val="75000"/>
                </a:schemeClr>
              </a:buClr>
              <a:buSzPct val="85000"/>
              <a:buFont typeface="Wingdings" pitchFamily="2" charset="2"/>
              <a:buNone/>
              <a:defRPr sz="2201" kern="1200">
                <a:solidFill>
                  <a:schemeClr val="tx1"/>
                </a:solidFill>
                <a:latin typeface="+mn-lt"/>
                <a:ea typeface="+mn-ea"/>
                <a:cs typeface="+mn-cs"/>
              </a:defRPr>
            </a:lvl1pPr>
            <a:lvl2pPr marL="457212" indent="0" algn="ctr" defTabSz="914423" rtl="0" eaLnBrk="1" latinLnBrk="0" hangingPunct="1">
              <a:lnSpc>
                <a:spcPct val="90000"/>
              </a:lnSpc>
              <a:spcBef>
                <a:spcPts val="400"/>
              </a:spcBef>
              <a:spcAft>
                <a:spcPts val="201"/>
              </a:spcAft>
              <a:buClr>
                <a:schemeClr val="accent1">
                  <a:lumMod val="75000"/>
                </a:schemeClr>
              </a:buClr>
              <a:buSzPct val="85000"/>
              <a:buFont typeface="Wingdings" pitchFamily="2" charset="2"/>
              <a:buNone/>
              <a:defRPr sz="2201" kern="1200">
                <a:solidFill>
                  <a:schemeClr val="tx1"/>
                </a:solidFill>
                <a:latin typeface="+mn-lt"/>
                <a:ea typeface="+mn-ea"/>
                <a:cs typeface="+mn-cs"/>
              </a:defRPr>
            </a:lvl2pPr>
            <a:lvl3pPr marL="914423" indent="0" algn="ctr" defTabSz="914423" rtl="0" eaLnBrk="1" latinLnBrk="0" hangingPunct="1">
              <a:lnSpc>
                <a:spcPct val="90000"/>
              </a:lnSpc>
              <a:spcBef>
                <a:spcPts val="400"/>
              </a:spcBef>
              <a:spcAft>
                <a:spcPts val="201"/>
              </a:spcAft>
              <a:buClr>
                <a:schemeClr val="accent1">
                  <a:lumMod val="75000"/>
                </a:schemeClr>
              </a:buClr>
              <a:buSzPct val="85000"/>
              <a:buFont typeface="Wingdings" pitchFamily="2" charset="2"/>
              <a:buNone/>
              <a:defRPr sz="2201" kern="1200">
                <a:solidFill>
                  <a:schemeClr val="tx1"/>
                </a:solidFill>
                <a:latin typeface="+mn-lt"/>
                <a:ea typeface="+mn-ea"/>
                <a:cs typeface="+mn-cs"/>
              </a:defRPr>
            </a:lvl3pPr>
            <a:lvl4pPr marL="1371634" indent="0" algn="ctr" defTabSz="914423" rtl="0" eaLnBrk="1" latinLnBrk="0" hangingPunct="1">
              <a:lnSpc>
                <a:spcPct val="90000"/>
              </a:lnSpc>
              <a:spcBef>
                <a:spcPts val="400"/>
              </a:spcBef>
              <a:spcAft>
                <a:spcPts val="201"/>
              </a:spcAft>
              <a:buClr>
                <a:schemeClr val="accent1">
                  <a:lumMod val="75000"/>
                </a:schemeClr>
              </a:buClr>
              <a:buSzPct val="85000"/>
              <a:buFont typeface="Wingdings" pitchFamily="2" charset="2"/>
              <a:buNone/>
              <a:defRPr sz="2000" kern="1200">
                <a:solidFill>
                  <a:schemeClr val="tx1"/>
                </a:solidFill>
                <a:latin typeface="+mn-lt"/>
                <a:ea typeface="+mn-ea"/>
                <a:cs typeface="+mn-cs"/>
              </a:defRPr>
            </a:lvl4pPr>
            <a:lvl5pPr marL="1828846" indent="0" algn="ctr" defTabSz="914423" rtl="0" eaLnBrk="1" latinLnBrk="0" hangingPunct="1">
              <a:lnSpc>
                <a:spcPct val="90000"/>
              </a:lnSpc>
              <a:spcBef>
                <a:spcPts val="400"/>
              </a:spcBef>
              <a:spcAft>
                <a:spcPts val="201"/>
              </a:spcAft>
              <a:buClr>
                <a:schemeClr val="accent1">
                  <a:lumMod val="75000"/>
                </a:schemeClr>
              </a:buClr>
              <a:buSzPct val="85000"/>
              <a:buFont typeface="Wingdings" pitchFamily="2" charset="2"/>
              <a:buNone/>
              <a:defRPr sz="2000" kern="1200">
                <a:solidFill>
                  <a:schemeClr val="tx1"/>
                </a:solidFill>
                <a:latin typeface="+mn-lt"/>
                <a:ea typeface="+mn-ea"/>
                <a:cs typeface="+mn-cs"/>
              </a:defRPr>
            </a:lvl5pPr>
            <a:lvl6pPr marL="2286057" indent="0" algn="ctr" defTabSz="914423" rtl="0" eaLnBrk="1" latinLnBrk="0" hangingPunct="1">
              <a:lnSpc>
                <a:spcPct val="90000"/>
              </a:lnSpc>
              <a:spcBef>
                <a:spcPts val="400"/>
              </a:spcBef>
              <a:spcAft>
                <a:spcPts val="201"/>
              </a:spcAft>
              <a:buClr>
                <a:schemeClr val="accent1">
                  <a:lumMod val="75000"/>
                </a:schemeClr>
              </a:buClr>
              <a:buSzPct val="85000"/>
              <a:buFont typeface="Wingdings" pitchFamily="2" charset="2"/>
              <a:buNone/>
              <a:defRPr sz="2000" kern="1200">
                <a:solidFill>
                  <a:schemeClr val="tx1"/>
                </a:solidFill>
                <a:latin typeface="+mn-lt"/>
                <a:ea typeface="+mn-ea"/>
                <a:cs typeface="+mn-cs"/>
              </a:defRPr>
            </a:lvl6pPr>
            <a:lvl7pPr marL="2743268" indent="0" algn="ctr" defTabSz="914423" rtl="0" eaLnBrk="1" latinLnBrk="0" hangingPunct="1">
              <a:lnSpc>
                <a:spcPct val="90000"/>
              </a:lnSpc>
              <a:spcBef>
                <a:spcPts val="400"/>
              </a:spcBef>
              <a:spcAft>
                <a:spcPts val="201"/>
              </a:spcAft>
              <a:buClr>
                <a:schemeClr val="accent1">
                  <a:lumMod val="75000"/>
                </a:schemeClr>
              </a:buClr>
              <a:buSzPct val="85000"/>
              <a:buFont typeface="Wingdings" pitchFamily="2" charset="2"/>
              <a:buNone/>
              <a:defRPr sz="2000" kern="1200">
                <a:solidFill>
                  <a:schemeClr val="tx1"/>
                </a:solidFill>
                <a:latin typeface="+mn-lt"/>
                <a:ea typeface="+mn-ea"/>
                <a:cs typeface="+mn-cs"/>
              </a:defRPr>
            </a:lvl7pPr>
            <a:lvl8pPr marL="3200480" indent="0" algn="ctr" defTabSz="914423" rtl="0" eaLnBrk="1" latinLnBrk="0" hangingPunct="1">
              <a:lnSpc>
                <a:spcPct val="90000"/>
              </a:lnSpc>
              <a:spcBef>
                <a:spcPts val="400"/>
              </a:spcBef>
              <a:spcAft>
                <a:spcPts val="201"/>
              </a:spcAft>
              <a:buClr>
                <a:schemeClr val="accent1">
                  <a:lumMod val="75000"/>
                </a:schemeClr>
              </a:buClr>
              <a:buSzPct val="85000"/>
              <a:buFont typeface="Wingdings" pitchFamily="2" charset="2"/>
              <a:buNone/>
              <a:defRPr sz="2000" kern="1200">
                <a:solidFill>
                  <a:schemeClr val="tx1"/>
                </a:solidFill>
                <a:latin typeface="+mn-lt"/>
                <a:ea typeface="+mn-ea"/>
                <a:cs typeface="+mn-cs"/>
              </a:defRPr>
            </a:lvl8pPr>
            <a:lvl9pPr marL="3657692" indent="0" algn="ctr" defTabSz="914423" rtl="0" eaLnBrk="1" latinLnBrk="0" hangingPunct="1">
              <a:lnSpc>
                <a:spcPct val="90000"/>
              </a:lnSpc>
              <a:spcBef>
                <a:spcPts val="400"/>
              </a:spcBef>
              <a:spcAft>
                <a:spcPts val="201"/>
              </a:spcAft>
              <a:buClr>
                <a:schemeClr val="accent1">
                  <a:lumMod val="75000"/>
                </a:schemeClr>
              </a:buClr>
              <a:buSzPct val="85000"/>
              <a:buFont typeface="Wingdings" pitchFamily="2" charset="2"/>
              <a:buNone/>
              <a:defRPr sz="2000" kern="1200">
                <a:solidFill>
                  <a:schemeClr val="tx1"/>
                </a:solidFill>
                <a:latin typeface="+mn-lt"/>
                <a:ea typeface="+mn-ea"/>
                <a:cs typeface="+mn-cs"/>
              </a:defRPr>
            </a:lvl9pPr>
          </a:lstStyle>
          <a:p>
            <a:pPr>
              <a:lnSpc>
                <a:spcPct val="100000"/>
              </a:lnSpc>
              <a:spcBef>
                <a:spcPts val="0"/>
              </a:spcBef>
            </a:pPr>
            <a:r>
              <a:rPr lang="en-US" sz="1800" b="1" dirty="0"/>
              <a:t>Annual Merit Process: </a:t>
            </a:r>
          </a:p>
          <a:p>
            <a:pPr>
              <a:lnSpc>
                <a:spcPct val="100000"/>
              </a:lnSpc>
              <a:spcBef>
                <a:spcPts val="0"/>
              </a:spcBef>
            </a:pPr>
            <a:r>
              <a:rPr lang="en-US" sz="1800" dirty="0">
                <a:solidFill>
                  <a:schemeClr val="tx1">
                    <a:lumMod val="75000"/>
                  </a:schemeClr>
                </a:solidFill>
              </a:rPr>
              <a:t>Bryan Areman - IANR Finance Director </a:t>
            </a:r>
          </a:p>
          <a:p>
            <a:pPr>
              <a:lnSpc>
                <a:spcPct val="100000"/>
              </a:lnSpc>
              <a:spcBef>
                <a:spcPts val="0"/>
              </a:spcBef>
            </a:pPr>
            <a:r>
              <a:rPr lang="en-US" sz="1800" dirty="0">
                <a:hlinkClick r:id="rId4"/>
              </a:rPr>
              <a:t>bareman2@unl.edu</a:t>
            </a:r>
            <a:endParaRPr lang="en-US" sz="1800" dirty="0"/>
          </a:p>
          <a:p>
            <a:pPr>
              <a:lnSpc>
                <a:spcPct val="100000"/>
              </a:lnSpc>
              <a:spcBef>
                <a:spcPts val="0"/>
              </a:spcBef>
            </a:pPr>
            <a:r>
              <a:rPr lang="en-US" sz="1800" dirty="0">
                <a:solidFill>
                  <a:schemeClr val="tx1">
                    <a:lumMod val="75000"/>
                  </a:schemeClr>
                </a:solidFill>
              </a:rPr>
              <a:t>402.472.1420</a:t>
            </a:r>
          </a:p>
          <a:p>
            <a:endParaRPr lang="en-US" sz="3200" dirty="0"/>
          </a:p>
        </p:txBody>
      </p:sp>
    </p:spTree>
    <p:extLst>
      <p:ext uri="{BB962C8B-B14F-4D97-AF65-F5344CB8AC3E}">
        <p14:creationId xmlns:p14="http://schemas.microsoft.com/office/powerpoint/2010/main" val="1426133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le 5"/>
          <p:cNvSpPr>
            <a:spLocks noGrp="1"/>
          </p:cNvSpPr>
          <p:nvPr>
            <p:ph type="title"/>
          </p:nvPr>
        </p:nvSpPr>
        <p:spPr>
          <a:xfrm>
            <a:off x="537237" y="28045"/>
            <a:ext cx="10553129" cy="989900"/>
          </a:xfrm>
        </p:spPr>
        <p:txBody>
          <a:bodyPr>
            <a:noAutofit/>
          </a:bodyPr>
          <a:lstStyle/>
          <a:p>
            <a:pPr algn="ctr"/>
            <a:r>
              <a:rPr lang="en-US" sz="4000" dirty="0"/>
              <a:t>Performance Management and Merit</a:t>
            </a:r>
          </a:p>
        </p:txBody>
      </p:sp>
      <p:sp>
        <p:nvSpPr>
          <p:cNvPr id="39" name="Rectangle 38"/>
          <p:cNvSpPr/>
          <p:nvPr/>
        </p:nvSpPr>
        <p:spPr>
          <a:xfrm>
            <a:off x="-904" y="975535"/>
            <a:ext cx="12192000" cy="9310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defTabSz="457200"/>
            <a:endParaRPr lang="en-US" sz="1801" dirty="0">
              <a:solidFill>
                <a:prstClr val="white"/>
              </a:solidFill>
            </a:endParaRPr>
          </a:p>
        </p:txBody>
      </p:sp>
      <p:sp>
        <p:nvSpPr>
          <p:cNvPr id="2" name="Rectangle 1"/>
          <p:cNvSpPr/>
          <p:nvPr/>
        </p:nvSpPr>
        <p:spPr>
          <a:xfrm>
            <a:off x="415331" y="1412857"/>
            <a:ext cx="10517275" cy="2185214"/>
          </a:xfrm>
          <a:prstGeom prst="rect">
            <a:avLst/>
          </a:prstGeom>
        </p:spPr>
        <p:txBody>
          <a:bodyPr wrap="square">
            <a:spAutoFit/>
          </a:bodyPr>
          <a:lstStyle/>
          <a:p>
            <a:r>
              <a:rPr lang="en-US" sz="2800" dirty="0"/>
              <a:t>Responsibility of IANR HR Office</a:t>
            </a:r>
          </a:p>
          <a:p>
            <a:pPr marL="571500" indent="-571500">
              <a:buFont typeface="Arial" panose="020B0604020202020204" pitchFamily="34" charset="0"/>
              <a:buChar char="•"/>
            </a:pPr>
            <a:r>
              <a:rPr lang="en-US" sz="2400" dirty="0">
                <a:solidFill>
                  <a:srgbClr val="0070C0"/>
                </a:solidFill>
              </a:rPr>
              <a:t>Performance Management (Performance Conversations)</a:t>
            </a:r>
            <a:endParaRPr lang="en-US" sz="2400" dirty="0"/>
          </a:p>
          <a:p>
            <a:endParaRPr lang="en-US" sz="3200" dirty="0"/>
          </a:p>
          <a:p>
            <a:r>
              <a:rPr lang="en-US" sz="2800" dirty="0"/>
              <a:t>Responsibility of IANR Budget Office </a:t>
            </a:r>
          </a:p>
          <a:p>
            <a:pPr marL="571500" indent="-571500">
              <a:buFont typeface="Arial" panose="020B0604020202020204" pitchFamily="34" charset="0"/>
              <a:buChar char="•"/>
            </a:pPr>
            <a:r>
              <a:rPr lang="en-US" sz="2400" dirty="0">
                <a:solidFill>
                  <a:srgbClr val="0070C0"/>
                </a:solidFill>
              </a:rPr>
              <a:t>Annual Merit Increases</a:t>
            </a:r>
          </a:p>
        </p:txBody>
      </p:sp>
    </p:spTree>
    <p:extLst>
      <p:ext uri="{BB962C8B-B14F-4D97-AF65-F5344CB8AC3E}">
        <p14:creationId xmlns:p14="http://schemas.microsoft.com/office/powerpoint/2010/main" val="1604427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n-US" sz="5400" dirty="0"/>
              <a:t>Performance Management</a:t>
            </a:r>
          </a:p>
        </p:txBody>
      </p:sp>
    </p:spTree>
    <p:extLst>
      <p:ext uri="{BB962C8B-B14F-4D97-AF65-F5344CB8AC3E}">
        <p14:creationId xmlns:p14="http://schemas.microsoft.com/office/powerpoint/2010/main" val="3446724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0851" y="3410773"/>
            <a:ext cx="4468071" cy="1107996"/>
          </a:xfrm>
          <a:prstGeom prst="rect">
            <a:avLst/>
          </a:prstGeom>
          <a:noFill/>
        </p:spPr>
        <p:txBody>
          <a:bodyPr wrap="square" lIns="91440" tIns="45720" rIns="91440" bIns="45720">
            <a:spAutoFit/>
          </a:bodyPr>
          <a:lstStyle/>
          <a:p>
            <a:r>
              <a:rPr lang="en-US" sz="6600" b="1" dirty="0">
                <a:ln w="12700">
                  <a:solidFill>
                    <a:schemeClr val="accent1"/>
                  </a:solidFill>
                  <a:prstDash val="solid"/>
                </a:ln>
                <a:effectLst>
                  <a:outerShdw dist="38100" dir="2640000" algn="bl" rotWithShape="0">
                    <a:schemeClr val="accent1"/>
                  </a:outerShdw>
                </a:effectLst>
              </a:rPr>
              <a:t>2</a:t>
            </a:r>
            <a:r>
              <a:rPr lang="en-US" sz="6600" dirty="0">
                <a:ln w="12700">
                  <a:solidFill>
                    <a:schemeClr val="accent1"/>
                  </a:solidFill>
                  <a:prstDash val="solid"/>
                </a:ln>
              </a:rPr>
              <a:t> </a:t>
            </a:r>
            <a:r>
              <a:rPr lang="en-US" sz="4000" dirty="0">
                <a:ln w="12700">
                  <a:solidFill>
                    <a:schemeClr val="accent1"/>
                  </a:solidFill>
                  <a:prstDash val="solid"/>
                </a:ln>
              </a:rPr>
              <a:t>twice per year</a:t>
            </a:r>
            <a:r>
              <a:rPr lang="en-US" sz="4000" b="1" dirty="0">
                <a:ln w="12700">
                  <a:solidFill>
                    <a:schemeClr val="accent1"/>
                  </a:solidFill>
                  <a:prstDash val="solid"/>
                </a:ln>
                <a:effectLst>
                  <a:outerShdw dist="38100" dir="2640000" algn="bl" rotWithShape="0">
                    <a:schemeClr val="accent1"/>
                  </a:outerShdw>
                </a:effectLst>
              </a:rPr>
              <a:t>   </a:t>
            </a:r>
            <a:endParaRPr lang="en-US" sz="4000" b="1" cap="none" spc="0" dirty="0">
              <a:ln w="12700">
                <a:solidFill>
                  <a:schemeClr val="accent1"/>
                </a:solidFill>
                <a:prstDash val="solid"/>
              </a:ln>
              <a:effectLst>
                <a:outerShdw dist="38100" dir="2640000" algn="bl" rotWithShape="0">
                  <a:schemeClr val="accent1"/>
                </a:outerShdw>
              </a:effectLst>
            </a:endParaRPr>
          </a:p>
        </p:txBody>
      </p:sp>
      <p:sp>
        <p:nvSpPr>
          <p:cNvPr id="18" name="Rectangle 17"/>
          <p:cNvSpPr/>
          <p:nvPr/>
        </p:nvSpPr>
        <p:spPr>
          <a:xfrm>
            <a:off x="199663" y="1885268"/>
            <a:ext cx="4687383" cy="1107996"/>
          </a:xfrm>
          <a:prstGeom prst="rect">
            <a:avLst/>
          </a:prstGeom>
          <a:noFill/>
        </p:spPr>
        <p:txBody>
          <a:bodyPr wrap="square" lIns="91440" tIns="45720" rIns="91440" bIns="45720">
            <a:spAutoFit/>
          </a:bodyPr>
          <a:lstStyle/>
          <a:p>
            <a:r>
              <a:rPr lang="en-US" sz="6600" b="1" cap="none" spc="0" dirty="0">
                <a:ln w="12700">
                  <a:solidFill>
                    <a:schemeClr val="accent1"/>
                  </a:solidFill>
                  <a:prstDash val="solid"/>
                </a:ln>
                <a:effectLst>
                  <a:outerShdw dist="38100" dir="2640000" algn="bl" rotWithShape="0">
                    <a:schemeClr val="accent1"/>
                  </a:outerShdw>
                </a:effectLst>
              </a:rPr>
              <a:t>6 </a:t>
            </a:r>
            <a:r>
              <a:rPr lang="en-US" sz="4000" cap="none" spc="0" dirty="0">
                <a:ln w="12700">
                  <a:solidFill>
                    <a:schemeClr val="accent1"/>
                  </a:solidFill>
                  <a:prstDash val="solid"/>
                </a:ln>
              </a:rPr>
              <a:t>questions</a:t>
            </a:r>
            <a:r>
              <a:rPr lang="en-US" sz="5400" cap="none" spc="0" dirty="0">
                <a:ln w="12700">
                  <a:solidFill>
                    <a:schemeClr val="accent1"/>
                  </a:solidFill>
                  <a:prstDash val="solid"/>
                </a:ln>
              </a:rPr>
              <a:t> </a:t>
            </a:r>
            <a:r>
              <a:rPr lang="en-US" sz="6600" b="1" cap="none" spc="0" dirty="0">
                <a:ln w="12700">
                  <a:solidFill>
                    <a:schemeClr val="accent1"/>
                  </a:solidFill>
                  <a:prstDash val="solid"/>
                </a:ln>
                <a:effectLst>
                  <a:outerShdw dist="38100" dir="2640000" algn="bl" rotWithShape="0">
                    <a:schemeClr val="accent1"/>
                  </a:outerShdw>
                </a:effectLst>
              </a:rPr>
              <a:t> </a:t>
            </a:r>
          </a:p>
        </p:txBody>
      </p:sp>
      <p:sp>
        <p:nvSpPr>
          <p:cNvPr id="9" name="Rectangle 8"/>
          <p:cNvSpPr/>
          <p:nvPr/>
        </p:nvSpPr>
        <p:spPr>
          <a:xfrm>
            <a:off x="5382723" y="1551185"/>
            <a:ext cx="5814436" cy="4624866"/>
          </a:xfrm>
          <a:prstGeom prst="rect">
            <a:avLst/>
          </a:prstGeom>
          <a:noFill/>
          <a:ln>
            <a:solidFill>
              <a:schemeClr val="accent1">
                <a:lumMod val="75000"/>
              </a:schemeClr>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u="sng"/>
          </a:p>
        </p:txBody>
      </p:sp>
      <p:sp>
        <p:nvSpPr>
          <p:cNvPr id="22" name="Rectangle 21"/>
          <p:cNvSpPr/>
          <p:nvPr/>
        </p:nvSpPr>
        <p:spPr>
          <a:xfrm>
            <a:off x="7513561" y="1509589"/>
            <a:ext cx="1491114" cy="646331"/>
          </a:xfrm>
          <a:prstGeom prst="rect">
            <a:avLst/>
          </a:prstGeom>
          <a:noFill/>
        </p:spPr>
        <p:txBody>
          <a:bodyPr wrap="none" lIns="91440" tIns="45720" rIns="91440" bIns="45720">
            <a:spAutoFit/>
          </a:bodyPr>
          <a:lstStyle/>
          <a:p>
            <a:pPr algn="ctr"/>
            <a:r>
              <a:rPr lang="en-US" sz="3600" b="0" cap="none" spc="0" dirty="0">
                <a:ln w="0"/>
                <a:effectLst/>
              </a:rPr>
              <a:t>Steps:</a:t>
            </a:r>
          </a:p>
        </p:txBody>
      </p:sp>
      <p:grpSp>
        <p:nvGrpSpPr>
          <p:cNvPr id="31" name="Group 30"/>
          <p:cNvGrpSpPr/>
          <p:nvPr/>
        </p:nvGrpSpPr>
        <p:grpSpPr>
          <a:xfrm>
            <a:off x="5568872" y="2264628"/>
            <a:ext cx="5389756" cy="566057"/>
            <a:chOff x="7576456" y="2350913"/>
            <a:chExt cx="4197532" cy="566057"/>
          </a:xfrm>
        </p:grpSpPr>
        <p:sp>
          <p:nvSpPr>
            <p:cNvPr id="23" name="Rectangle 22"/>
            <p:cNvSpPr/>
            <p:nvPr/>
          </p:nvSpPr>
          <p:spPr>
            <a:xfrm>
              <a:off x="7576456" y="2350913"/>
              <a:ext cx="4197532" cy="566057"/>
            </a:xfrm>
            <a:prstGeom prst="rect">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7663542" y="2464125"/>
              <a:ext cx="4011759" cy="369332"/>
            </a:xfrm>
            <a:prstGeom prst="rect">
              <a:avLst/>
            </a:prstGeom>
            <a:noFill/>
          </p:spPr>
          <p:txBody>
            <a:bodyPr wrap="square" rtlCol="0">
              <a:spAutoFit/>
            </a:bodyPr>
            <a:lstStyle/>
            <a:p>
              <a:pPr algn="ctr"/>
              <a:r>
                <a:rPr lang="en-US" dirty="0"/>
                <a:t>Employee &amp; manager prep for conversation</a:t>
              </a:r>
            </a:p>
          </p:txBody>
        </p:sp>
      </p:grpSp>
      <p:grpSp>
        <p:nvGrpSpPr>
          <p:cNvPr id="32" name="Group 31"/>
          <p:cNvGrpSpPr/>
          <p:nvPr/>
        </p:nvGrpSpPr>
        <p:grpSpPr>
          <a:xfrm>
            <a:off x="5568872" y="3297561"/>
            <a:ext cx="5389756" cy="566057"/>
            <a:chOff x="7576456" y="3597744"/>
            <a:chExt cx="4197532" cy="566057"/>
          </a:xfrm>
        </p:grpSpPr>
        <p:sp>
          <p:nvSpPr>
            <p:cNvPr id="25" name="Rectangle 24"/>
            <p:cNvSpPr/>
            <p:nvPr/>
          </p:nvSpPr>
          <p:spPr>
            <a:xfrm>
              <a:off x="7576456" y="3597744"/>
              <a:ext cx="4197532" cy="566057"/>
            </a:xfrm>
            <a:prstGeom prst="rect">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7663542" y="3710956"/>
              <a:ext cx="4011759" cy="369332"/>
            </a:xfrm>
            <a:prstGeom prst="rect">
              <a:avLst/>
            </a:prstGeom>
            <a:noFill/>
          </p:spPr>
          <p:txBody>
            <a:bodyPr wrap="square" rtlCol="0">
              <a:spAutoFit/>
            </a:bodyPr>
            <a:lstStyle/>
            <a:p>
              <a:pPr algn="ctr"/>
              <a:r>
                <a:rPr lang="en-US" dirty="0"/>
                <a:t>Conversation takes place </a:t>
              </a:r>
            </a:p>
          </p:txBody>
        </p:sp>
      </p:grpSp>
      <p:grpSp>
        <p:nvGrpSpPr>
          <p:cNvPr id="33" name="Group 32"/>
          <p:cNvGrpSpPr/>
          <p:nvPr/>
        </p:nvGrpSpPr>
        <p:grpSpPr>
          <a:xfrm>
            <a:off x="5568872" y="4282289"/>
            <a:ext cx="5389756" cy="646331"/>
            <a:chOff x="7576456" y="4432727"/>
            <a:chExt cx="4197532" cy="646331"/>
          </a:xfrm>
        </p:grpSpPr>
        <p:sp>
          <p:nvSpPr>
            <p:cNvPr id="27" name="Rectangle 26"/>
            <p:cNvSpPr/>
            <p:nvPr/>
          </p:nvSpPr>
          <p:spPr>
            <a:xfrm>
              <a:off x="7576456" y="4480932"/>
              <a:ext cx="4197532" cy="566057"/>
            </a:xfrm>
            <a:prstGeom prst="rect">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7663542" y="4432727"/>
              <a:ext cx="4011759" cy="646331"/>
            </a:xfrm>
            <a:prstGeom prst="rect">
              <a:avLst/>
            </a:prstGeom>
            <a:noFill/>
          </p:spPr>
          <p:txBody>
            <a:bodyPr wrap="square" rtlCol="0">
              <a:spAutoFit/>
            </a:bodyPr>
            <a:lstStyle/>
            <a:p>
              <a:pPr algn="ctr"/>
              <a:r>
                <a:rPr lang="en-US" dirty="0"/>
                <a:t>Employee summarizes conversation online in </a:t>
              </a:r>
              <a:r>
                <a:rPr lang="en-US" dirty="0" err="1"/>
                <a:t>Trakstar</a:t>
              </a:r>
              <a:r>
                <a:rPr lang="en-US" dirty="0"/>
                <a:t> </a:t>
              </a:r>
              <a:r>
                <a:rPr lang="en-US" dirty="0" err="1"/>
                <a:t>Perfom</a:t>
              </a:r>
              <a:endParaRPr lang="en-US" dirty="0"/>
            </a:p>
          </p:txBody>
        </p:sp>
      </p:grpSp>
      <p:grpSp>
        <p:nvGrpSpPr>
          <p:cNvPr id="34" name="Group 33"/>
          <p:cNvGrpSpPr/>
          <p:nvPr/>
        </p:nvGrpSpPr>
        <p:grpSpPr>
          <a:xfrm>
            <a:off x="5568872" y="5363428"/>
            <a:ext cx="5389756" cy="566057"/>
            <a:chOff x="7576456" y="5509928"/>
            <a:chExt cx="4197532" cy="566057"/>
          </a:xfrm>
        </p:grpSpPr>
        <p:sp>
          <p:nvSpPr>
            <p:cNvPr id="29" name="Rectangle 28"/>
            <p:cNvSpPr/>
            <p:nvPr/>
          </p:nvSpPr>
          <p:spPr>
            <a:xfrm>
              <a:off x="7576456" y="5509928"/>
              <a:ext cx="4197532" cy="566057"/>
            </a:xfrm>
            <a:prstGeom prst="rect">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7663542" y="5623140"/>
              <a:ext cx="4011759" cy="369332"/>
            </a:xfrm>
            <a:prstGeom prst="rect">
              <a:avLst/>
            </a:prstGeom>
            <a:noFill/>
          </p:spPr>
          <p:txBody>
            <a:bodyPr wrap="square" rtlCol="0">
              <a:spAutoFit/>
            </a:bodyPr>
            <a:lstStyle/>
            <a:p>
              <a:pPr algn="ctr"/>
              <a:r>
                <a:rPr lang="en-US" dirty="0"/>
                <a:t>Manager reviews &amp; finalizes</a:t>
              </a:r>
            </a:p>
          </p:txBody>
        </p:sp>
      </p:grpSp>
      <p:sp>
        <p:nvSpPr>
          <p:cNvPr id="35" name="Down Arrow 34"/>
          <p:cNvSpPr/>
          <p:nvPr/>
        </p:nvSpPr>
        <p:spPr>
          <a:xfrm>
            <a:off x="7846978" y="2894736"/>
            <a:ext cx="359427" cy="3193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u="sng"/>
          </a:p>
        </p:txBody>
      </p:sp>
      <p:sp>
        <p:nvSpPr>
          <p:cNvPr id="36" name="Down Arrow 35"/>
          <p:cNvSpPr/>
          <p:nvPr/>
        </p:nvSpPr>
        <p:spPr>
          <a:xfrm>
            <a:off x="7846978" y="3944014"/>
            <a:ext cx="359427" cy="3193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u="sng"/>
          </a:p>
        </p:txBody>
      </p:sp>
      <p:sp>
        <p:nvSpPr>
          <p:cNvPr id="37" name="Down Arrow 36"/>
          <p:cNvSpPr/>
          <p:nvPr/>
        </p:nvSpPr>
        <p:spPr>
          <a:xfrm>
            <a:off x="7846978" y="4960603"/>
            <a:ext cx="359427" cy="3193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u="sng"/>
          </a:p>
        </p:txBody>
      </p:sp>
      <p:sp>
        <p:nvSpPr>
          <p:cNvPr id="38" name="Title 5"/>
          <p:cNvSpPr>
            <a:spLocks noGrp="1"/>
          </p:cNvSpPr>
          <p:nvPr>
            <p:ph type="title"/>
          </p:nvPr>
        </p:nvSpPr>
        <p:spPr>
          <a:xfrm>
            <a:off x="278419" y="-23846"/>
            <a:ext cx="10801323" cy="989900"/>
          </a:xfrm>
        </p:spPr>
        <p:txBody>
          <a:bodyPr>
            <a:noAutofit/>
          </a:bodyPr>
          <a:lstStyle/>
          <a:p>
            <a:pPr algn="ctr"/>
            <a:r>
              <a:rPr lang="en-US" sz="4000" dirty="0"/>
              <a:t>IANR Performance Management Process</a:t>
            </a:r>
          </a:p>
        </p:txBody>
      </p:sp>
      <p:sp>
        <p:nvSpPr>
          <p:cNvPr id="39" name="Rectangle 38"/>
          <p:cNvSpPr/>
          <p:nvPr/>
        </p:nvSpPr>
        <p:spPr>
          <a:xfrm>
            <a:off x="-904" y="975535"/>
            <a:ext cx="12192000" cy="9310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defTabSz="457200"/>
            <a:endParaRPr lang="en-US" sz="1801" dirty="0">
              <a:solidFill>
                <a:prstClr val="white"/>
              </a:solidFill>
            </a:endParaRPr>
          </a:p>
        </p:txBody>
      </p:sp>
      <p:sp>
        <p:nvSpPr>
          <p:cNvPr id="40" name="Content Placeholder 2"/>
          <p:cNvSpPr txBox="1">
            <a:spLocks/>
          </p:cNvSpPr>
          <p:nvPr/>
        </p:nvSpPr>
        <p:spPr>
          <a:xfrm>
            <a:off x="309318" y="4705564"/>
            <a:ext cx="4468071" cy="1223921"/>
          </a:xfrm>
          <a:prstGeom prst="rect">
            <a:avLst/>
          </a:prstGeom>
        </p:spPr>
        <p:txBody>
          <a:bodyPr/>
          <a:lstStyle>
            <a:lvl1pPr marL="182885" indent="-182885" algn="l" defTabSz="914423"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12" indent="-182885" algn="l" defTabSz="914423" rtl="0" eaLnBrk="1" latinLnBrk="0" hangingPunct="1">
              <a:lnSpc>
                <a:spcPct val="90000"/>
              </a:lnSpc>
              <a:spcBef>
                <a:spcPts val="400"/>
              </a:spcBef>
              <a:spcAft>
                <a:spcPts val="201"/>
              </a:spcAft>
              <a:buClr>
                <a:schemeClr val="accent1">
                  <a:lumMod val="75000"/>
                </a:schemeClr>
              </a:buClr>
              <a:buSzPct val="85000"/>
              <a:buFont typeface="Wingdings" pitchFamily="2" charset="2"/>
              <a:buChar char="§"/>
              <a:defRPr sz="1801" kern="1200">
                <a:solidFill>
                  <a:schemeClr val="tx1"/>
                </a:solidFill>
                <a:latin typeface="+mn-lt"/>
                <a:ea typeface="+mn-ea"/>
                <a:cs typeface="+mn-cs"/>
              </a:defRPr>
            </a:lvl2pPr>
            <a:lvl3pPr marL="731538" indent="-182885" algn="l" defTabSz="914423" rtl="0" eaLnBrk="1" latinLnBrk="0" hangingPunct="1">
              <a:lnSpc>
                <a:spcPct val="90000"/>
              </a:lnSpc>
              <a:spcBef>
                <a:spcPts val="400"/>
              </a:spcBef>
              <a:spcAft>
                <a:spcPts val="201"/>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65" indent="-182885" algn="l" defTabSz="914423" rtl="0" eaLnBrk="1" latinLnBrk="0" hangingPunct="1">
              <a:lnSpc>
                <a:spcPct val="90000"/>
              </a:lnSpc>
              <a:spcBef>
                <a:spcPts val="400"/>
              </a:spcBef>
              <a:spcAft>
                <a:spcPts val="201"/>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92" indent="-182885" algn="l" defTabSz="914423" rtl="0" eaLnBrk="1" latinLnBrk="0" hangingPunct="1">
              <a:lnSpc>
                <a:spcPct val="90000"/>
              </a:lnSpc>
              <a:spcBef>
                <a:spcPts val="400"/>
              </a:spcBef>
              <a:spcAft>
                <a:spcPts val="201"/>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40" indent="-228607" algn="l" defTabSz="914423" rtl="0" eaLnBrk="1" latinLnBrk="0" hangingPunct="1">
              <a:lnSpc>
                <a:spcPct val="90000"/>
              </a:lnSpc>
              <a:spcBef>
                <a:spcPts val="400"/>
              </a:spcBef>
              <a:spcAft>
                <a:spcPts val="201"/>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48" indent="-228607" algn="l" defTabSz="914423" rtl="0" eaLnBrk="1" latinLnBrk="0" hangingPunct="1">
              <a:lnSpc>
                <a:spcPct val="90000"/>
              </a:lnSpc>
              <a:spcBef>
                <a:spcPts val="400"/>
              </a:spcBef>
              <a:spcAft>
                <a:spcPts val="201"/>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56" indent="-228607" algn="l" defTabSz="914423" rtl="0" eaLnBrk="1" latinLnBrk="0" hangingPunct="1">
              <a:lnSpc>
                <a:spcPct val="90000"/>
              </a:lnSpc>
              <a:spcBef>
                <a:spcPts val="400"/>
              </a:spcBef>
              <a:spcAft>
                <a:spcPts val="201"/>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62" indent="-228607" algn="l" defTabSz="914423" rtl="0" eaLnBrk="1" latinLnBrk="0" hangingPunct="1">
              <a:lnSpc>
                <a:spcPct val="90000"/>
              </a:lnSpc>
              <a:spcBef>
                <a:spcPts val="400"/>
              </a:spcBef>
              <a:spcAft>
                <a:spcPts val="201"/>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lgn="ctr">
              <a:buNone/>
            </a:pPr>
            <a:r>
              <a:rPr lang="en-US" sz="1800" b="1" dirty="0"/>
              <a:t>Employees should come away from the conversations with a clear understanding of expectations and if they are fulfilling expectations.</a:t>
            </a:r>
          </a:p>
        </p:txBody>
      </p:sp>
    </p:spTree>
    <p:extLst>
      <p:ext uri="{BB962C8B-B14F-4D97-AF65-F5344CB8AC3E}">
        <p14:creationId xmlns:p14="http://schemas.microsoft.com/office/powerpoint/2010/main" val="1890262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25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1250"/>
                                        <p:tgtEl>
                                          <p:spTgt spid="3"/>
                                        </p:tgtEl>
                                      </p:cBhvr>
                                    </p:animEffect>
                                  </p:childTnLst>
                                </p:cTn>
                              </p:par>
                              <p:par>
                                <p:cTn id="11" presetID="9" presetClass="emph" presetSubtype="0" grpId="1" nodeType="withEffect">
                                  <p:stCondLst>
                                    <p:cond delay="0"/>
                                  </p:stCondLst>
                                  <p:childTnLst>
                                    <p:set>
                                      <p:cBhvr rctx="PPT">
                                        <p:cTn id="12" dur="indefinite"/>
                                        <p:tgtEl>
                                          <p:spTgt spid="18"/>
                                        </p:tgtEl>
                                        <p:attrNameLst>
                                          <p:attrName>style.opacity</p:attrName>
                                        </p:attrNameLst>
                                      </p:cBhvr>
                                      <p:to>
                                        <p:strVal val="0.5"/>
                                      </p:to>
                                    </p:set>
                                    <p:animEffect filter="image" prLst="opacity: 0.5">
                                      <p:cBhvr rctx="IE">
                                        <p:cTn id="13" dur="indefinite"/>
                                        <p:tgtEl>
                                          <p:spTgt spid="18"/>
                                        </p:tgtEl>
                                      </p:cBhvr>
                                    </p:animEffect>
                                  </p:childTnLst>
                                </p:cTn>
                              </p:par>
                              <p:par>
                                <p:cTn id="14" presetID="9" presetClass="emph" presetSubtype="0" grpId="1" nodeType="withEffect">
                                  <p:stCondLst>
                                    <p:cond delay="0"/>
                                  </p:stCondLst>
                                  <p:childTnLst>
                                    <p:set>
                                      <p:cBhvr rctx="PPT">
                                        <p:cTn id="15" dur="indefinite"/>
                                        <p:tgtEl>
                                          <p:spTgt spid="3"/>
                                        </p:tgtEl>
                                        <p:attrNameLst>
                                          <p:attrName>style.opacity</p:attrName>
                                        </p:attrNameLst>
                                      </p:cBhvr>
                                      <p:to>
                                        <p:strVal val="0.5"/>
                                      </p:to>
                                    </p:set>
                                    <p:animEffect filter="image" prLst="opacity: 0.5">
                                      <p:cBhvr rctx="IE">
                                        <p:cTn id="16" dur="indefinite"/>
                                        <p:tgtEl>
                                          <p:spTgt spid="3"/>
                                        </p:tgtEl>
                                      </p:cBhvr>
                                    </p:animEffect>
                                  </p:childTnLst>
                                </p:cTn>
                              </p:par>
                            </p:childTnLst>
                          </p:cTn>
                        </p:par>
                        <p:par>
                          <p:cTn id="17" fill="hold">
                            <p:stCondLst>
                              <p:cond delay="1250"/>
                            </p:stCondLst>
                            <p:childTnLst>
                              <p:par>
                                <p:cTn id="18" presetID="21" presetClass="entr" presetSubtype="1"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heel(1)">
                                      <p:cBhvr>
                                        <p:cTn id="20" dur="2000"/>
                                        <p:tgtEl>
                                          <p:spTgt spid="9"/>
                                        </p:tgtEl>
                                      </p:cBhvr>
                                    </p:animEffect>
                                  </p:childTnLst>
                                </p:cTn>
                              </p:par>
                            </p:childTnLst>
                          </p:cTn>
                        </p:par>
                        <p:par>
                          <p:cTn id="21" fill="hold">
                            <p:stCondLst>
                              <p:cond delay="3250"/>
                            </p:stCondLst>
                            <p:childTnLst>
                              <p:par>
                                <p:cTn id="22" presetID="1" presetClass="entr" presetSubtype="0" fill="hold" grpId="0" nodeType="afterEffect">
                                  <p:stCondLst>
                                    <p:cond delay="0"/>
                                  </p:stCondLst>
                                  <p:childTnLst>
                                    <p:set>
                                      <p:cBhvr>
                                        <p:cTn id="23" dur="1" fill="hold">
                                          <p:stCondLst>
                                            <p:cond delay="0"/>
                                          </p:stCondLst>
                                        </p:cTn>
                                        <p:tgtEl>
                                          <p:spTgt spid="22"/>
                                        </p:tgtEl>
                                        <p:attrNameLst>
                                          <p:attrName>style.visibility</p:attrName>
                                        </p:attrNameLst>
                                      </p:cBhvr>
                                      <p:to>
                                        <p:strVal val="visible"/>
                                      </p:to>
                                    </p:set>
                                  </p:childTnLst>
                                </p:cTn>
                              </p:par>
                            </p:childTnLst>
                          </p:cTn>
                        </p:par>
                        <p:par>
                          <p:cTn id="24" fill="hold">
                            <p:stCondLst>
                              <p:cond delay="3250"/>
                            </p:stCondLst>
                            <p:childTnLst>
                              <p:par>
                                <p:cTn id="25" presetID="10" presetClass="entr" presetSubtype="0" fill="hold"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fade">
                                      <p:cBhvr>
                                        <p:cTn id="27" dur="500"/>
                                        <p:tgtEl>
                                          <p:spTgt spid="3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fade">
                                      <p:cBhvr>
                                        <p:cTn id="30" dur="500"/>
                                        <p:tgtEl>
                                          <p:spTgt spid="35"/>
                                        </p:tgtEl>
                                      </p:cBhvr>
                                    </p:animEffect>
                                  </p:childTnLst>
                                </p:cTn>
                              </p:par>
                              <p:par>
                                <p:cTn id="31" presetID="10" presetClass="entr" presetSubtype="0" fill="hold" nodeType="with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fade">
                                      <p:cBhvr>
                                        <p:cTn id="33" dur="500"/>
                                        <p:tgtEl>
                                          <p:spTgt spid="32"/>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fade">
                                      <p:cBhvr>
                                        <p:cTn id="36" dur="500"/>
                                        <p:tgtEl>
                                          <p:spTgt spid="36"/>
                                        </p:tgtEl>
                                      </p:cBhvr>
                                    </p:animEffect>
                                  </p:childTnLst>
                                </p:cTn>
                              </p:par>
                              <p:par>
                                <p:cTn id="37" presetID="10" presetClass="entr" presetSubtype="0" fill="hold" nodeType="with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fade">
                                      <p:cBhvr>
                                        <p:cTn id="39" dur="500"/>
                                        <p:tgtEl>
                                          <p:spTgt spid="33"/>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fade">
                                      <p:cBhvr>
                                        <p:cTn id="42" dur="500"/>
                                        <p:tgtEl>
                                          <p:spTgt spid="37"/>
                                        </p:tgtEl>
                                      </p:cBhvr>
                                    </p:animEffect>
                                  </p:childTnLst>
                                </p:cTn>
                              </p:par>
                              <p:par>
                                <p:cTn id="43" presetID="10" presetClass="entr" presetSubtype="0" fill="hold" nodeType="with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fade">
                                      <p:cBhvr>
                                        <p:cTn id="4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18" grpId="0"/>
      <p:bldP spid="18" grpId="1"/>
      <p:bldP spid="9" grpId="0" animBg="1"/>
      <p:bldP spid="22" grpId="0"/>
      <p:bldP spid="35" grpId="0" animBg="1"/>
      <p:bldP spid="36" grpId="0" animBg="1"/>
      <p:bldP spid="3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le 5"/>
          <p:cNvSpPr>
            <a:spLocks noGrp="1"/>
          </p:cNvSpPr>
          <p:nvPr>
            <p:ph type="title"/>
          </p:nvPr>
        </p:nvSpPr>
        <p:spPr>
          <a:xfrm>
            <a:off x="537237" y="28045"/>
            <a:ext cx="10135117" cy="989900"/>
          </a:xfrm>
        </p:spPr>
        <p:txBody>
          <a:bodyPr>
            <a:noAutofit/>
          </a:bodyPr>
          <a:lstStyle/>
          <a:p>
            <a:pPr algn="ctr"/>
            <a:r>
              <a:rPr lang="en-US" sz="4000" dirty="0"/>
              <a:t>Performance Conversation Timing</a:t>
            </a:r>
          </a:p>
        </p:txBody>
      </p:sp>
      <p:sp>
        <p:nvSpPr>
          <p:cNvPr id="39" name="Rectangle 38"/>
          <p:cNvSpPr/>
          <p:nvPr/>
        </p:nvSpPr>
        <p:spPr>
          <a:xfrm>
            <a:off x="-904" y="975535"/>
            <a:ext cx="12192000" cy="9310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defTabSz="457200"/>
            <a:endParaRPr lang="en-US" sz="1801" dirty="0">
              <a:solidFill>
                <a:prstClr val="white"/>
              </a:solidFill>
            </a:endParaRPr>
          </a:p>
        </p:txBody>
      </p:sp>
      <p:sp>
        <p:nvSpPr>
          <p:cNvPr id="40" name="TextBox 39"/>
          <p:cNvSpPr txBox="1"/>
          <p:nvPr/>
        </p:nvSpPr>
        <p:spPr>
          <a:xfrm>
            <a:off x="1009047" y="1750184"/>
            <a:ext cx="1371460" cy="1015663"/>
          </a:xfrm>
          <a:prstGeom prst="rect">
            <a:avLst/>
          </a:prstGeom>
          <a:noFill/>
        </p:spPr>
        <p:txBody>
          <a:bodyPr wrap="square" rtlCol="0">
            <a:spAutoFit/>
          </a:bodyPr>
          <a:lstStyle/>
          <a:p>
            <a:pPr algn="ctr" defTabSz="457200"/>
            <a:r>
              <a:rPr lang="en-US" sz="32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Fall</a:t>
            </a:r>
          </a:p>
          <a:p>
            <a:pPr defTabSz="457200"/>
            <a:endParaRPr lang="en-US" sz="2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42" name="TextBox 41"/>
          <p:cNvSpPr txBox="1"/>
          <p:nvPr/>
        </p:nvSpPr>
        <p:spPr>
          <a:xfrm>
            <a:off x="6780849" y="1727141"/>
            <a:ext cx="4549784" cy="1323439"/>
          </a:xfrm>
          <a:prstGeom prst="rect">
            <a:avLst/>
          </a:prstGeom>
          <a:noFill/>
        </p:spPr>
        <p:txBody>
          <a:bodyPr wrap="square" rtlCol="0">
            <a:spAutoFit/>
          </a:bodyPr>
          <a:lstStyle/>
          <a:p>
            <a:pPr algn="ctr" defTabSz="457200"/>
            <a:r>
              <a:rPr lang="en-US" sz="32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Annual Merit Process</a:t>
            </a:r>
          </a:p>
          <a:p>
            <a:pPr defTabSz="457200"/>
            <a:endParaRPr lang="en-US" sz="1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2" name="TextBox 1"/>
          <p:cNvSpPr txBox="1"/>
          <p:nvPr/>
        </p:nvSpPr>
        <p:spPr>
          <a:xfrm>
            <a:off x="82200" y="2827402"/>
            <a:ext cx="3234626" cy="877163"/>
          </a:xfrm>
          <a:prstGeom prst="rect">
            <a:avLst/>
          </a:prstGeom>
          <a:noFill/>
        </p:spPr>
        <p:txBody>
          <a:bodyPr wrap="square" rtlCol="0">
            <a:spAutoFit/>
          </a:bodyPr>
          <a:lstStyle/>
          <a:p>
            <a:pPr algn="ctr"/>
            <a:r>
              <a:rPr lang="en-US" sz="1700" dirty="0"/>
              <a:t>Performance Conversation</a:t>
            </a:r>
          </a:p>
          <a:p>
            <a:pPr algn="ctr"/>
            <a:endParaRPr lang="en-US" sz="1700" dirty="0"/>
          </a:p>
          <a:p>
            <a:pPr algn="ctr"/>
            <a:r>
              <a:rPr lang="en-US" sz="1700" dirty="0"/>
              <a:t> </a:t>
            </a:r>
            <a:r>
              <a:rPr lang="en-US" sz="1700" dirty="0">
                <a:latin typeface="+mj-lt"/>
              </a:rPr>
              <a:t>September 15 – November 15 </a:t>
            </a:r>
          </a:p>
        </p:txBody>
      </p:sp>
      <p:cxnSp>
        <p:nvCxnSpPr>
          <p:cNvPr id="6" name="Straight Connector 5"/>
          <p:cNvCxnSpPr/>
          <p:nvPr/>
        </p:nvCxnSpPr>
        <p:spPr>
          <a:xfrm>
            <a:off x="3316826" y="1296255"/>
            <a:ext cx="0" cy="5208104"/>
          </a:xfrm>
          <a:prstGeom prst="line">
            <a:avLst/>
          </a:prstGeom>
          <a:ln w="28575">
            <a:solidFill>
              <a:schemeClr val="accent2">
                <a:lumMod val="40000"/>
                <a:lumOff val="6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3985866" y="1727141"/>
            <a:ext cx="2301163" cy="1015663"/>
          </a:xfrm>
          <a:prstGeom prst="rect">
            <a:avLst/>
          </a:prstGeom>
          <a:noFill/>
        </p:spPr>
        <p:txBody>
          <a:bodyPr wrap="square" rtlCol="0">
            <a:spAutoFit/>
          </a:bodyPr>
          <a:lstStyle/>
          <a:p>
            <a:pPr defTabSz="457200"/>
            <a:r>
              <a:rPr lang="en-US" sz="32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Spring</a:t>
            </a:r>
          </a:p>
          <a:p>
            <a:pPr defTabSz="457200"/>
            <a:endParaRPr lang="en-US" sz="2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54" name="TextBox 53"/>
          <p:cNvSpPr txBox="1"/>
          <p:nvPr/>
        </p:nvSpPr>
        <p:spPr>
          <a:xfrm>
            <a:off x="3531840" y="2799251"/>
            <a:ext cx="2922209" cy="877163"/>
          </a:xfrm>
          <a:prstGeom prst="rect">
            <a:avLst/>
          </a:prstGeom>
          <a:noFill/>
        </p:spPr>
        <p:txBody>
          <a:bodyPr wrap="square" rtlCol="0">
            <a:spAutoFit/>
          </a:bodyPr>
          <a:lstStyle/>
          <a:p>
            <a:pPr algn="ctr"/>
            <a:r>
              <a:rPr lang="en-US" sz="1700" dirty="0"/>
              <a:t>Performance Conversation </a:t>
            </a:r>
          </a:p>
          <a:p>
            <a:pPr algn="ctr"/>
            <a:endParaRPr lang="en-US" sz="1700" dirty="0"/>
          </a:p>
          <a:p>
            <a:pPr algn="ctr"/>
            <a:r>
              <a:rPr lang="en-US" sz="1700" dirty="0"/>
              <a:t>January 15 – March 15</a:t>
            </a:r>
          </a:p>
        </p:txBody>
      </p:sp>
      <p:cxnSp>
        <p:nvCxnSpPr>
          <p:cNvPr id="55" name="Straight Connector 54"/>
          <p:cNvCxnSpPr/>
          <p:nvPr/>
        </p:nvCxnSpPr>
        <p:spPr>
          <a:xfrm>
            <a:off x="6734114" y="1400054"/>
            <a:ext cx="0" cy="5208104"/>
          </a:xfrm>
          <a:prstGeom prst="line">
            <a:avLst/>
          </a:prstGeom>
          <a:ln w="28575">
            <a:solidFill>
              <a:schemeClr val="accent2">
                <a:lumMod val="40000"/>
                <a:lumOff val="6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7" name="Content Placeholder 2"/>
          <p:cNvSpPr txBox="1">
            <a:spLocks/>
          </p:cNvSpPr>
          <p:nvPr/>
        </p:nvSpPr>
        <p:spPr>
          <a:xfrm>
            <a:off x="7156912" y="5319130"/>
            <a:ext cx="3794629" cy="1837286"/>
          </a:xfrm>
          <a:prstGeom prst="rect">
            <a:avLst/>
          </a:prstGeom>
        </p:spPr>
        <p:txBody>
          <a:bodyPr/>
          <a:lstStyle>
            <a:lvl1pPr marL="182885" indent="-182885" algn="l" defTabSz="914423"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12" indent="-182885" algn="l" defTabSz="914423" rtl="0" eaLnBrk="1" latinLnBrk="0" hangingPunct="1">
              <a:lnSpc>
                <a:spcPct val="90000"/>
              </a:lnSpc>
              <a:spcBef>
                <a:spcPts val="400"/>
              </a:spcBef>
              <a:spcAft>
                <a:spcPts val="201"/>
              </a:spcAft>
              <a:buClr>
                <a:schemeClr val="accent1">
                  <a:lumMod val="75000"/>
                </a:schemeClr>
              </a:buClr>
              <a:buSzPct val="85000"/>
              <a:buFont typeface="Wingdings" pitchFamily="2" charset="2"/>
              <a:buChar char="§"/>
              <a:defRPr sz="1801" kern="1200">
                <a:solidFill>
                  <a:schemeClr val="tx1"/>
                </a:solidFill>
                <a:latin typeface="+mn-lt"/>
                <a:ea typeface="+mn-ea"/>
                <a:cs typeface="+mn-cs"/>
              </a:defRPr>
            </a:lvl2pPr>
            <a:lvl3pPr marL="731538" indent="-182885" algn="l" defTabSz="914423" rtl="0" eaLnBrk="1" latinLnBrk="0" hangingPunct="1">
              <a:lnSpc>
                <a:spcPct val="90000"/>
              </a:lnSpc>
              <a:spcBef>
                <a:spcPts val="400"/>
              </a:spcBef>
              <a:spcAft>
                <a:spcPts val="201"/>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65" indent="-182885" algn="l" defTabSz="914423" rtl="0" eaLnBrk="1" latinLnBrk="0" hangingPunct="1">
              <a:lnSpc>
                <a:spcPct val="90000"/>
              </a:lnSpc>
              <a:spcBef>
                <a:spcPts val="400"/>
              </a:spcBef>
              <a:spcAft>
                <a:spcPts val="201"/>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92" indent="-182885" algn="l" defTabSz="914423" rtl="0" eaLnBrk="1" latinLnBrk="0" hangingPunct="1">
              <a:lnSpc>
                <a:spcPct val="90000"/>
              </a:lnSpc>
              <a:spcBef>
                <a:spcPts val="400"/>
              </a:spcBef>
              <a:spcAft>
                <a:spcPts val="201"/>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40" indent="-228607" algn="l" defTabSz="914423" rtl="0" eaLnBrk="1" latinLnBrk="0" hangingPunct="1">
              <a:lnSpc>
                <a:spcPct val="90000"/>
              </a:lnSpc>
              <a:spcBef>
                <a:spcPts val="400"/>
              </a:spcBef>
              <a:spcAft>
                <a:spcPts val="201"/>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48" indent="-228607" algn="l" defTabSz="914423" rtl="0" eaLnBrk="1" latinLnBrk="0" hangingPunct="1">
              <a:lnSpc>
                <a:spcPct val="90000"/>
              </a:lnSpc>
              <a:spcBef>
                <a:spcPts val="400"/>
              </a:spcBef>
              <a:spcAft>
                <a:spcPts val="201"/>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56" indent="-228607" algn="l" defTabSz="914423" rtl="0" eaLnBrk="1" latinLnBrk="0" hangingPunct="1">
              <a:lnSpc>
                <a:spcPct val="90000"/>
              </a:lnSpc>
              <a:spcBef>
                <a:spcPts val="400"/>
              </a:spcBef>
              <a:spcAft>
                <a:spcPts val="201"/>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62" indent="-228607" algn="l" defTabSz="914423" rtl="0" eaLnBrk="1" latinLnBrk="0" hangingPunct="1">
              <a:lnSpc>
                <a:spcPct val="90000"/>
              </a:lnSpc>
              <a:spcBef>
                <a:spcPts val="400"/>
              </a:spcBef>
              <a:spcAft>
                <a:spcPts val="201"/>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a:buFont typeface="Wingdings" pitchFamily="2" charset="2"/>
              <a:buChar char="Ø"/>
            </a:pPr>
            <a:endParaRPr lang="en-US" sz="1800" dirty="0"/>
          </a:p>
        </p:txBody>
      </p:sp>
      <p:sp>
        <p:nvSpPr>
          <p:cNvPr id="19" name="Rectangle 18"/>
          <p:cNvSpPr/>
          <p:nvPr/>
        </p:nvSpPr>
        <p:spPr>
          <a:xfrm>
            <a:off x="7112006" y="4668247"/>
            <a:ext cx="3841050" cy="400110"/>
          </a:xfrm>
          <a:prstGeom prst="rect">
            <a:avLst/>
          </a:prstGeom>
          <a:noFill/>
        </p:spPr>
        <p:txBody>
          <a:bodyPr wrap="square" lIns="91440" tIns="45720" rIns="91440" bIns="45720">
            <a:spAutoFit/>
          </a:bodyPr>
          <a:lstStyle/>
          <a:p>
            <a:pPr algn="ctr"/>
            <a:r>
              <a:rPr lang="en-US" sz="2000" dirty="0">
                <a:ln w="0"/>
                <a:solidFill>
                  <a:srgbClr val="0070C0"/>
                </a:solidFill>
                <a:effectLst>
                  <a:outerShdw blurRad="38100" dist="25400" dir="5400000" algn="ctr" rotWithShape="0">
                    <a:srgbClr val="6E747A">
                      <a:alpha val="43000"/>
                    </a:srgbClr>
                  </a:outerShdw>
                </a:effectLst>
              </a:rPr>
              <a:t>Driven by IANR Budget Office</a:t>
            </a:r>
            <a:endParaRPr lang="en-US" sz="2000" b="0" cap="none" spc="0" dirty="0">
              <a:ln w="0"/>
              <a:solidFill>
                <a:srgbClr val="0070C0"/>
              </a:solidFill>
              <a:effectLst>
                <a:outerShdw blurRad="38100" dist="25400" dir="5400000" algn="ctr" rotWithShape="0">
                  <a:srgbClr val="6E747A">
                    <a:alpha val="43000"/>
                  </a:srgbClr>
                </a:outerShdw>
              </a:effectLst>
            </a:endParaRPr>
          </a:p>
        </p:txBody>
      </p:sp>
      <p:sp>
        <p:nvSpPr>
          <p:cNvPr id="20" name="Rectangle 19"/>
          <p:cNvSpPr/>
          <p:nvPr/>
        </p:nvSpPr>
        <p:spPr>
          <a:xfrm>
            <a:off x="406604" y="4668247"/>
            <a:ext cx="2576346" cy="400110"/>
          </a:xfrm>
          <a:prstGeom prst="rect">
            <a:avLst/>
          </a:prstGeom>
          <a:noFill/>
        </p:spPr>
        <p:txBody>
          <a:bodyPr wrap="none" lIns="91440" tIns="45720" rIns="91440" bIns="45720">
            <a:spAutoFit/>
          </a:bodyPr>
          <a:lstStyle/>
          <a:p>
            <a:pPr algn="ctr"/>
            <a:r>
              <a:rPr lang="en-US" sz="2000" dirty="0">
                <a:ln w="0"/>
                <a:solidFill>
                  <a:srgbClr val="0070C0"/>
                </a:solidFill>
                <a:effectLst>
                  <a:outerShdw blurRad="38100" dist="25400" dir="5400000" algn="ctr" rotWithShape="0">
                    <a:srgbClr val="6E747A">
                      <a:alpha val="43000"/>
                    </a:srgbClr>
                  </a:outerShdw>
                </a:effectLst>
              </a:rPr>
              <a:t>Driven by IANR HR</a:t>
            </a:r>
            <a:endParaRPr lang="en-US" sz="2000" b="0" cap="none" spc="0" dirty="0">
              <a:ln w="0"/>
              <a:solidFill>
                <a:srgbClr val="0070C0"/>
              </a:solidFill>
              <a:effectLst>
                <a:outerShdw blurRad="38100" dist="25400" dir="5400000" algn="ctr" rotWithShape="0">
                  <a:srgbClr val="6E747A">
                    <a:alpha val="43000"/>
                  </a:srgbClr>
                </a:outerShdw>
              </a:effectLst>
            </a:endParaRPr>
          </a:p>
        </p:txBody>
      </p:sp>
      <p:sp>
        <p:nvSpPr>
          <p:cNvPr id="21" name="Rectangle 20"/>
          <p:cNvSpPr/>
          <p:nvPr/>
        </p:nvSpPr>
        <p:spPr>
          <a:xfrm>
            <a:off x="3602758" y="4668247"/>
            <a:ext cx="2851293" cy="400110"/>
          </a:xfrm>
          <a:prstGeom prst="rect">
            <a:avLst/>
          </a:prstGeom>
          <a:noFill/>
        </p:spPr>
        <p:txBody>
          <a:bodyPr wrap="square" lIns="91440" tIns="45720" rIns="91440" bIns="45720">
            <a:spAutoFit/>
          </a:bodyPr>
          <a:lstStyle/>
          <a:p>
            <a:pPr algn="ctr"/>
            <a:r>
              <a:rPr lang="en-US" sz="2000" dirty="0">
                <a:ln w="0"/>
                <a:solidFill>
                  <a:srgbClr val="0070C0"/>
                </a:solidFill>
                <a:effectLst>
                  <a:outerShdw blurRad="38100" dist="25400" dir="5400000" algn="ctr" rotWithShape="0">
                    <a:srgbClr val="6E747A">
                      <a:alpha val="43000"/>
                    </a:srgbClr>
                  </a:outerShdw>
                </a:effectLst>
              </a:rPr>
              <a:t>Driven by IANR HR</a:t>
            </a:r>
            <a:endParaRPr lang="en-US" sz="2000" b="0" cap="none" spc="0" dirty="0">
              <a:ln w="0"/>
              <a:solidFill>
                <a:srgbClr val="0070C0"/>
              </a:solidFill>
              <a:effectLst>
                <a:outerShdw blurRad="38100" dist="25400" dir="5400000" algn="ctr" rotWithShape="0">
                  <a:srgbClr val="6E747A">
                    <a:alpha val="43000"/>
                  </a:srgbClr>
                </a:outerShdw>
              </a:effectLst>
            </a:endParaRPr>
          </a:p>
        </p:txBody>
      </p:sp>
      <p:sp>
        <p:nvSpPr>
          <p:cNvPr id="5" name="TextBox 4">
            <a:extLst>
              <a:ext uri="{FF2B5EF4-FFF2-40B4-BE49-F238E27FC236}">
                <a16:creationId xmlns:a16="http://schemas.microsoft.com/office/drawing/2014/main" id="{1891CA9D-5A3E-4BB0-D283-77D84FBDC84E}"/>
              </a:ext>
            </a:extLst>
          </p:cNvPr>
          <p:cNvSpPr txBox="1"/>
          <p:nvPr/>
        </p:nvSpPr>
        <p:spPr>
          <a:xfrm>
            <a:off x="8291246" y="2951651"/>
            <a:ext cx="1580090" cy="615553"/>
          </a:xfrm>
          <a:prstGeom prst="rect">
            <a:avLst/>
          </a:prstGeom>
          <a:noFill/>
        </p:spPr>
        <p:txBody>
          <a:bodyPr wrap="square" rtlCol="0">
            <a:spAutoFit/>
          </a:bodyPr>
          <a:lstStyle/>
          <a:p>
            <a:pPr algn="ctr"/>
            <a:r>
              <a:rPr lang="en-US" sz="1700" dirty="0"/>
              <a:t>March - June</a:t>
            </a:r>
          </a:p>
          <a:p>
            <a:pPr algn="ctr"/>
            <a:endParaRPr lang="en-US" sz="1700" dirty="0"/>
          </a:p>
        </p:txBody>
      </p:sp>
      <p:sp>
        <p:nvSpPr>
          <p:cNvPr id="7" name="Content Placeholder 2">
            <a:extLst>
              <a:ext uri="{FF2B5EF4-FFF2-40B4-BE49-F238E27FC236}">
                <a16:creationId xmlns:a16="http://schemas.microsoft.com/office/drawing/2014/main" id="{5D652D82-4A35-876C-AD26-01EDBE9D40B5}"/>
              </a:ext>
            </a:extLst>
          </p:cNvPr>
          <p:cNvSpPr txBox="1">
            <a:spLocks/>
          </p:cNvSpPr>
          <p:nvPr/>
        </p:nvSpPr>
        <p:spPr>
          <a:xfrm>
            <a:off x="7309312" y="3676414"/>
            <a:ext cx="3794629" cy="864764"/>
          </a:xfrm>
          <a:prstGeom prst="rect">
            <a:avLst/>
          </a:prstGeom>
        </p:spPr>
        <p:txBody>
          <a:bodyPr/>
          <a:lstStyle>
            <a:lvl1pPr marL="182885" indent="-182885" algn="l" defTabSz="914423"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12" indent="-182885" algn="l" defTabSz="914423" rtl="0" eaLnBrk="1" latinLnBrk="0" hangingPunct="1">
              <a:lnSpc>
                <a:spcPct val="90000"/>
              </a:lnSpc>
              <a:spcBef>
                <a:spcPts val="400"/>
              </a:spcBef>
              <a:spcAft>
                <a:spcPts val="201"/>
              </a:spcAft>
              <a:buClr>
                <a:schemeClr val="accent1">
                  <a:lumMod val="75000"/>
                </a:schemeClr>
              </a:buClr>
              <a:buSzPct val="85000"/>
              <a:buFont typeface="Wingdings" pitchFamily="2" charset="2"/>
              <a:buChar char="§"/>
              <a:defRPr sz="1801" kern="1200">
                <a:solidFill>
                  <a:schemeClr val="tx1"/>
                </a:solidFill>
                <a:latin typeface="+mn-lt"/>
                <a:ea typeface="+mn-ea"/>
                <a:cs typeface="+mn-cs"/>
              </a:defRPr>
            </a:lvl2pPr>
            <a:lvl3pPr marL="731538" indent="-182885" algn="l" defTabSz="914423" rtl="0" eaLnBrk="1" latinLnBrk="0" hangingPunct="1">
              <a:lnSpc>
                <a:spcPct val="90000"/>
              </a:lnSpc>
              <a:spcBef>
                <a:spcPts val="400"/>
              </a:spcBef>
              <a:spcAft>
                <a:spcPts val="201"/>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65" indent="-182885" algn="l" defTabSz="914423" rtl="0" eaLnBrk="1" latinLnBrk="0" hangingPunct="1">
              <a:lnSpc>
                <a:spcPct val="90000"/>
              </a:lnSpc>
              <a:spcBef>
                <a:spcPts val="400"/>
              </a:spcBef>
              <a:spcAft>
                <a:spcPts val="201"/>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92" indent="-182885" algn="l" defTabSz="914423" rtl="0" eaLnBrk="1" latinLnBrk="0" hangingPunct="1">
              <a:lnSpc>
                <a:spcPct val="90000"/>
              </a:lnSpc>
              <a:spcBef>
                <a:spcPts val="400"/>
              </a:spcBef>
              <a:spcAft>
                <a:spcPts val="201"/>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40" indent="-228607" algn="l" defTabSz="914423" rtl="0" eaLnBrk="1" latinLnBrk="0" hangingPunct="1">
              <a:lnSpc>
                <a:spcPct val="90000"/>
              </a:lnSpc>
              <a:spcBef>
                <a:spcPts val="400"/>
              </a:spcBef>
              <a:spcAft>
                <a:spcPts val="201"/>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48" indent="-228607" algn="l" defTabSz="914423" rtl="0" eaLnBrk="1" latinLnBrk="0" hangingPunct="1">
              <a:lnSpc>
                <a:spcPct val="90000"/>
              </a:lnSpc>
              <a:spcBef>
                <a:spcPts val="400"/>
              </a:spcBef>
              <a:spcAft>
                <a:spcPts val="201"/>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56" indent="-228607" algn="l" defTabSz="914423" rtl="0" eaLnBrk="1" latinLnBrk="0" hangingPunct="1">
              <a:lnSpc>
                <a:spcPct val="90000"/>
              </a:lnSpc>
              <a:spcBef>
                <a:spcPts val="400"/>
              </a:spcBef>
              <a:spcAft>
                <a:spcPts val="201"/>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62" indent="-228607" algn="l" defTabSz="914423" rtl="0" eaLnBrk="1" latinLnBrk="0" hangingPunct="1">
              <a:lnSpc>
                <a:spcPct val="90000"/>
              </a:lnSpc>
              <a:spcBef>
                <a:spcPts val="400"/>
              </a:spcBef>
              <a:spcAft>
                <a:spcPts val="201"/>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a:buFont typeface="Arial" panose="020B0604020202020204" pitchFamily="34" charset="0"/>
              <a:buChar char="•"/>
            </a:pPr>
            <a:r>
              <a:rPr lang="en-US" sz="1600" dirty="0"/>
              <a:t>Performance Conversations will </a:t>
            </a:r>
            <a:r>
              <a:rPr lang="en-US" sz="1600" i="1" dirty="0"/>
              <a:t>inform</a:t>
            </a:r>
            <a:r>
              <a:rPr lang="en-US" sz="1600" dirty="0"/>
              <a:t> the annual merit increase decisions</a:t>
            </a:r>
          </a:p>
        </p:txBody>
      </p:sp>
    </p:spTree>
    <p:extLst>
      <p:ext uri="{BB962C8B-B14F-4D97-AF65-F5344CB8AC3E}">
        <p14:creationId xmlns:p14="http://schemas.microsoft.com/office/powerpoint/2010/main" val="1220696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250"/>
                                        <p:tgtEl>
                                          <p:spTgt spid="19"/>
                                        </p:tgtEl>
                                      </p:cBhvr>
                                    </p:animEffect>
                                  </p:childTnLst>
                                </p:cTn>
                              </p:par>
                              <p:par>
                                <p:cTn id="8" presetID="9" presetClass="emph" presetSubtype="0" grpId="1" nodeType="withEffect">
                                  <p:stCondLst>
                                    <p:cond delay="0"/>
                                  </p:stCondLst>
                                  <p:childTnLst>
                                    <p:set>
                                      <p:cBhvr rctx="PPT">
                                        <p:cTn id="9" dur="indefinite"/>
                                        <p:tgtEl>
                                          <p:spTgt spid="19"/>
                                        </p:tgtEl>
                                        <p:attrNameLst>
                                          <p:attrName>style.opacity</p:attrName>
                                        </p:attrNameLst>
                                      </p:cBhvr>
                                      <p:to>
                                        <p:strVal val="0.5"/>
                                      </p:to>
                                    </p:set>
                                    <p:animEffect filter="image" prLst="opacity: 0.5">
                                      <p:cBhvr rctx="IE">
                                        <p:cTn id="10" dur="indefinite"/>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1250"/>
                                        <p:tgtEl>
                                          <p:spTgt spid="20"/>
                                        </p:tgtEl>
                                      </p:cBhvr>
                                    </p:animEffect>
                                  </p:childTnLst>
                                </p:cTn>
                              </p:par>
                              <p:par>
                                <p:cTn id="14" presetID="9" presetClass="emph" presetSubtype="0" grpId="1" nodeType="withEffect">
                                  <p:stCondLst>
                                    <p:cond delay="0"/>
                                  </p:stCondLst>
                                  <p:childTnLst>
                                    <p:set>
                                      <p:cBhvr rctx="PPT">
                                        <p:cTn id="15" dur="indefinite"/>
                                        <p:tgtEl>
                                          <p:spTgt spid="20"/>
                                        </p:tgtEl>
                                        <p:attrNameLst>
                                          <p:attrName>style.opacity</p:attrName>
                                        </p:attrNameLst>
                                      </p:cBhvr>
                                      <p:to>
                                        <p:strVal val="0.5"/>
                                      </p:to>
                                    </p:set>
                                    <p:animEffect filter="image" prLst="opacity: 0.5">
                                      <p:cBhvr rctx="IE">
                                        <p:cTn id="16" dur="indefinite"/>
                                        <p:tgtEl>
                                          <p:spTgt spid="2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1250"/>
                                        <p:tgtEl>
                                          <p:spTgt spid="21"/>
                                        </p:tgtEl>
                                      </p:cBhvr>
                                    </p:animEffect>
                                  </p:childTnLst>
                                </p:cTn>
                              </p:par>
                              <p:par>
                                <p:cTn id="20" presetID="9" presetClass="emph" presetSubtype="0" grpId="1" nodeType="withEffect">
                                  <p:stCondLst>
                                    <p:cond delay="0"/>
                                  </p:stCondLst>
                                  <p:childTnLst>
                                    <p:set>
                                      <p:cBhvr rctx="PPT">
                                        <p:cTn id="21" dur="indefinite"/>
                                        <p:tgtEl>
                                          <p:spTgt spid="21"/>
                                        </p:tgtEl>
                                        <p:attrNameLst>
                                          <p:attrName>style.opacity</p:attrName>
                                        </p:attrNameLst>
                                      </p:cBhvr>
                                      <p:to>
                                        <p:strVal val="0.5"/>
                                      </p:to>
                                    </p:set>
                                    <p:animEffect filter="image" prLst="opacity: 0.5">
                                      <p:cBhvr rctx="IE">
                                        <p:cTn id="22" dur="indefinite"/>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9" grpId="1"/>
      <p:bldP spid="20" grpId="0"/>
      <p:bldP spid="20" grpId="1"/>
      <p:bldP spid="21" grpId="0"/>
      <p:bldP spid="21"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303" y="1750422"/>
            <a:ext cx="10406184" cy="2745703"/>
          </a:xfrm>
        </p:spPr>
        <p:txBody>
          <a:bodyPr>
            <a:noAutofit/>
          </a:bodyPr>
          <a:lstStyle/>
          <a:p>
            <a:pPr algn="ctr"/>
            <a:r>
              <a:rPr lang="en-US" sz="4000" dirty="0"/>
              <a:t>How do IANR Performance Conversations tie into the annual merit process?</a:t>
            </a:r>
            <a:endParaRPr lang="en-US" sz="4000" b="1" cap="none"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2694789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537237" y="1342937"/>
            <a:ext cx="3029927" cy="949693"/>
          </a:xfrm>
          <a:prstGeom prst="rect">
            <a:avLst/>
          </a:prstGeom>
          <a:noFill/>
          <a:ln w="12700" algn="ctr">
            <a:solidFill>
              <a:srgbClr val="000000"/>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rPr>
              <a:t>Fall and Spring Performance Conversation Summaries</a:t>
            </a:r>
            <a:endParaRPr kumimoji="0" lang="en-US" altLang="en-US" b="0" i="0" u="none" strike="noStrike" cap="none" normalizeH="0" baseline="0" dirty="0">
              <a:ln>
                <a:noFill/>
              </a:ln>
              <a:solidFill>
                <a:schemeClr val="tx1"/>
              </a:solidFill>
              <a:effectLst/>
            </a:endParaRPr>
          </a:p>
        </p:txBody>
      </p:sp>
      <p:sp>
        <p:nvSpPr>
          <p:cNvPr id="6" name="Text Box 5"/>
          <p:cNvSpPr txBox="1">
            <a:spLocks noChangeArrowheads="1"/>
          </p:cNvSpPr>
          <p:nvPr/>
        </p:nvSpPr>
        <p:spPr bwMode="auto">
          <a:xfrm>
            <a:off x="568191" y="2681868"/>
            <a:ext cx="2998974" cy="3579232"/>
          </a:xfrm>
          <a:prstGeom prst="rect">
            <a:avLst/>
          </a:prstGeom>
          <a:noFill/>
          <a:ln w="12700" algn="ctr">
            <a:solidFill>
              <a:srgbClr val="000000"/>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rPr>
              <a:t>Performance Related Info: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solidFill>
                <a:srgbClr val="000000"/>
              </a:solidFill>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solidFill>
                  <a:srgbClr val="000000"/>
                </a:solidFill>
                <a:effectLst/>
              </a:rPr>
              <a:t>Day-to-day observations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dirty="0">
                <a:solidFill>
                  <a:srgbClr val="000000"/>
                </a:solidFill>
              </a:rPr>
              <a:t>R</a:t>
            </a:r>
            <a:r>
              <a:rPr kumimoji="0" lang="en-US" altLang="en-US" b="0" i="0" u="none" strike="noStrike" cap="none" normalizeH="0" baseline="0" dirty="0">
                <a:ln>
                  <a:noFill/>
                </a:ln>
                <a:solidFill>
                  <a:srgbClr val="000000"/>
                </a:solidFill>
                <a:effectLst/>
              </a:rPr>
              <a:t>egular check-ins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dirty="0">
                <a:solidFill>
                  <a:srgbClr val="000000"/>
                </a:solidFill>
              </a:rPr>
              <a:t>F</a:t>
            </a:r>
            <a:r>
              <a:rPr kumimoji="0" lang="en-US" altLang="en-US" b="0" i="0" u="none" strike="noStrike" cap="none" normalizeH="0" baseline="0" dirty="0">
                <a:ln>
                  <a:noFill/>
                </a:ln>
                <a:solidFill>
                  <a:srgbClr val="000000"/>
                </a:solidFill>
                <a:effectLst/>
              </a:rPr>
              <a:t>eedback from customers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solidFill>
                  <a:srgbClr val="000000"/>
                </a:solidFill>
                <a:effectLst/>
              </a:rPr>
              <a:t>Performance Improvement Plans (if applicable)</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solidFill>
                  <a:srgbClr val="000000"/>
                </a:solidFill>
                <a:effectLst/>
              </a:rPr>
              <a:t>360 Evaluations (if applicable)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500" b="0" i="0" u="none" strike="noStrike" cap="none" normalizeH="0" baseline="0" dirty="0">
              <a:ln>
                <a:noFill/>
              </a:ln>
              <a:solidFill>
                <a:schemeClr val="tx1"/>
              </a:solidFill>
              <a:effectLst/>
            </a:endParaRPr>
          </a:p>
        </p:txBody>
      </p:sp>
      <p:sp>
        <p:nvSpPr>
          <p:cNvPr id="9" name="AutoShape 7"/>
          <p:cNvSpPr>
            <a:spLocks noChangeArrowheads="1"/>
          </p:cNvSpPr>
          <p:nvPr/>
        </p:nvSpPr>
        <p:spPr bwMode="auto">
          <a:xfrm>
            <a:off x="3918857" y="1342937"/>
            <a:ext cx="3707842" cy="5047815"/>
          </a:xfrm>
          <a:prstGeom prst="rightArrow">
            <a:avLst>
              <a:gd name="adj1" fmla="val 50000"/>
              <a:gd name="adj2" fmla="val 30969"/>
            </a:avLst>
          </a:prstGeom>
          <a:solidFill>
            <a:srgbClr val="5B9BD5"/>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Box 9"/>
          <p:cNvSpPr txBox="1"/>
          <p:nvPr/>
        </p:nvSpPr>
        <p:spPr>
          <a:xfrm>
            <a:off x="4006950" y="2983009"/>
            <a:ext cx="2313463" cy="1631216"/>
          </a:xfrm>
          <a:prstGeom prst="rect">
            <a:avLst/>
          </a:prstGeom>
          <a:noFill/>
        </p:spPr>
        <p:txBody>
          <a:bodyPr wrap="square" rtlCol="0">
            <a:spAutoFit/>
          </a:bodyPr>
          <a:lstStyle/>
          <a:p>
            <a:r>
              <a:rPr lang="en-US" sz="2000" dirty="0"/>
              <a:t>All information sources are reviewed and used to complete the Merit Form</a:t>
            </a:r>
          </a:p>
        </p:txBody>
      </p:sp>
      <p:sp>
        <p:nvSpPr>
          <p:cNvPr id="11" name="Text Box 8"/>
          <p:cNvSpPr txBox="1">
            <a:spLocks noChangeArrowheads="1"/>
          </p:cNvSpPr>
          <p:nvPr/>
        </p:nvSpPr>
        <p:spPr bwMode="auto">
          <a:xfrm>
            <a:off x="7847674" y="2983009"/>
            <a:ext cx="3236094" cy="1338794"/>
          </a:xfrm>
          <a:prstGeom prst="rect">
            <a:avLst/>
          </a:prstGeom>
          <a:noFill/>
          <a:ln w="12700" algn="ctr">
            <a:solidFill>
              <a:srgbClr val="000000"/>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rgbClr val="000000"/>
                </a:solidFill>
                <a:effectLst/>
              </a:rPr>
              <a:t>IANR Annual Merit Increase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rgbClr val="000000"/>
                </a:solidFill>
                <a:effectLst/>
              </a:rPr>
              <a:t>Recommendation Form</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dirty="0">
                <a:solidFill>
                  <a:srgbClr val="000000"/>
                </a:solidFill>
              </a:rPr>
              <a:t>(Merit Form)</a:t>
            </a:r>
            <a:endParaRPr kumimoji="0" lang="en-US" altLang="en-US" sz="2000" i="0" u="none" strike="noStrike" cap="none" normalizeH="0" baseline="0" dirty="0">
              <a:ln>
                <a:noFill/>
              </a:ln>
              <a:solidFill>
                <a:schemeClr val="tx1"/>
              </a:solidFill>
              <a:effectLst/>
            </a:endParaRPr>
          </a:p>
        </p:txBody>
      </p:sp>
      <p:sp>
        <p:nvSpPr>
          <p:cNvPr id="14" name="Rectangle 13"/>
          <p:cNvSpPr/>
          <p:nvPr/>
        </p:nvSpPr>
        <p:spPr>
          <a:xfrm>
            <a:off x="-904" y="975535"/>
            <a:ext cx="12192000" cy="9310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defTabSz="457200"/>
            <a:endParaRPr lang="en-US" sz="1801" dirty="0">
              <a:solidFill>
                <a:prstClr val="white"/>
              </a:solidFill>
            </a:endParaRPr>
          </a:p>
        </p:txBody>
      </p:sp>
      <p:sp>
        <p:nvSpPr>
          <p:cNvPr id="15" name="Title 5"/>
          <p:cNvSpPr>
            <a:spLocks noGrp="1"/>
          </p:cNvSpPr>
          <p:nvPr>
            <p:ph type="title"/>
          </p:nvPr>
        </p:nvSpPr>
        <p:spPr>
          <a:xfrm>
            <a:off x="537237" y="28045"/>
            <a:ext cx="10546531" cy="989900"/>
          </a:xfrm>
        </p:spPr>
        <p:txBody>
          <a:bodyPr>
            <a:noAutofit/>
          </a:bodyPr>
          <a:lstStyle/>
          <a:p>
            <a:pPr algn="ctr"/>
            <a:r>
              <a:rPr lang="en-US" sz="4000" dirty="0"/>
              <a:t>Performance Management and Merit</a:t>
            </a:r>
          </a:p>
        </p:txBody>
      </p:sp>
      <p:sp>
        <p:nvSpPr>
          <p:cNvPr id="2" name="TextBox 1"/>
          <p:cNvSpPr txBox="1"/>
          <p:nvPr/>
        </p:nvSpPr>
        <p:spPr>
          <a:xfrm>
            <a:off x="7496071" y="5143567"/>
            <a:ext cx="3727939" cy="892552"/>
          </a:xfrm>
          <a:prstGeom prst="rect">
            <a:avLst/>
          </a:prstGeom>
          <a:noFill/>
        </p:spPr>
        <p:txBody>
          <a:bodyPr wrap="square" rtlCol="0">
            <a:spAutoFit/>
          </a:bodyPr>
          <a:lstStyle/>
          <a:p>
            <a:r>
              <a:rPr lang="en-US" sz="1300" dirty="0">
                <a:latin typeface="Calibri" panose="020F0502020204030204" pitchFamily="34" charset="0"/>
              </a:rPr>
              <a:t>This process allows for consideration of all performance-related information available from the time the last merit form was completed to the time the current merit form is completed. </a:t>
            </a:r>
          </a:p>
        </p:txBody>
      </p:sp>
    </p:spTree>
    <p:extLst>
      <p:ext uri="{BB962C8B-B14F-4D97-AF65-F5344CB8AC3E}">
        <p14:creationId xmlns:p14="http://schemas.microsoft.com/office/powerpoint/2010/main" val="3687019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904" y="975535"/>
            <a:ext cx="12192000" cy="9310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defTabSz="457200"/>
            <a:endParaRPr lang="en-US" sz="1801" dirty="0">
              <a:solidFill>
                <a:prstClr val="white"/>
              </a:solidFill>
            </a:endParaRPr>
          </a:p>
        </p:txBody>
      </p:sp>
      <p:sp>
        <p:nvSpPr>
          <p:cNvPr id="15" name="Title 5"/>
          <p:cNvSpPr>
            <a:spLocks noGrp="1"/>
          </p:cNvSpPr>
          <p:nvPr>
            <p:ph type="title"/>
          </p:nvPr>
        </p:nvSpPr>
        <p:spPr>
          <a:xfrm>
            <a:off x="537237" y="28045"/>
            <a:ext cx="11104768" cy="989900"/>
          </a:xfrm>
        </p:spPr>
        <p:txBody>
          <a:bodyPr>
            <a:noAutofit/>
          </a:bodyPr>
          <a:lstStyle/>
          <a:p>
            <a:pPr algn="ctr"/>
            <a:r>
              <a:rPr lang="en-US" sz="4000" dirty="0"/>
              <a:t>Merit Form</a:t>
            </a:r>
          </a:p>
        </p:txBody>
      </p:sp>
      <p:sp>
        <p:nvSpPr>
          <p:cNvPr id="12" name="TextBox 11"/>
          <p:cNvSpPr txBox="1"/>
          <p:nvPr/>
        </p:nvSpPr>
        <p:spPr>
          <a:xfrm>
            <a:off x="4705565" y="1139526"/>
            <a:ext cx="6390526" cy="4539704"/>
          </a:xfrm>
          <a:prstGeom prst="rect">
            <a:avLst/>
          </a:prstGeom>
          <a:noFill/>
        </p:spPr>
        <p:txBody>
          <a:bodyPr wrap="square" rtlCol="0">
            <a:spAutoFit/>
          </a:bodyPr>
          <a:lstStyle/>
          <a:p>
            <a:pPr lvl="0" defTabSz="914400" eaLnBrk="0" fontAlgn="base" hangingPunct="0">
              <a:spcBef>
                <a:spcPct val="0"/>
              </a:spcBef>
              <a:spcAft>
                <a:spcPct val="0"/>
              </a:spcAft>
              <a:buSzPts val="1000"/>
            </a:pPr>
            <a:endParaRPr lang="en-US" altLang="en-US" dirty="0">
              <a:solidFill>
                <a:srgbClr val="0070C0"/>
              </a:solidFill>
              <a:cs typeface="Arial" panose="020B0604020202020204" pitchFamily="34" charset="0"/>
            </a:endParaRPr>
          </a:p>
          <a:p>
            <a:pPr marL="171450" indent="-171450" defTabSz="914400" eaLnBrk="0" fontAlgn="base" hangingPunct="0">
              <a:spcBef>
                <a:spcPct val="0"/>
              </a:spcBef>
              <a:spcAft>
                <a:spcPct val="0"/>
              </a:spcAft>
              <a:buSzPts val="1000"/>
              <a:buFont typeface="Arial" panose="020B0604020202020204" pitchFamily="34" charset="0"/>
              <a:buChar char="•"/>
            </a:pPr>
            <a:r>
              <a:rPr lang="en-US" altLang="en-US" dirty="0">
                <a:solidFill>
                  <a:srgbClr val="0070C0"/>
                </a:solidFill>
                <a:cs typeface="Arial" panose="020B0604020202020204" pitchFamily="34" charset="0"/>
              </a:rPr>
              <a:t>IANR HR will distribute the form to supervisors by March. Also available at </a:t>
            </a:r>
            <a:r>
              <a:rPr lang="en-US" altLang="en-US" u="sng" dirty="0">
                <a:solidFill>
                  <a:srgbClr val="0070C0"/>
                </a:solidFill>
                <a:cs typeface="Arial" panose="020B0604020202020204" pitchFamily="34" charset="0"/>
              </a:rPr>
              <a:t>ianrhr.unl.edu</a:t>
            </a:r>
            <a:r>
              <a:rPr lang="en-US" altLang="en-US" dirty="0">
                <a:solidFill>
                  <a:srgbClr val="0070C0"/>
                </a:solidFill>
                <a:cs typeface="Arial" panose="020B0604020202020204" pitchFamily="34" charset="0"/>
              </a:rPr>
              <a:t>. </a:t>
            </a:r>
          </a:p>
          <a:p>
            <a:pPr defTabSz="914400" eaLnBrk="0" fontAlgn="base" hangingPunct="0">
              <a:spcBef>
                <a:spcPct val="0"/>
              </a:spcBef>
              <a:spcAft>
                <a:spcPct val="0"/>
              </a:spcAft>
              <a:buSzPts val="1000"/>
            </a:pPr>
            <a:endParaRPr lang="en-US" altLang="en-US" dirty="0">
              <a:solidFill>
                <a:srgbClr val="000000"/>
              </a:solidFill>
              <a:cs typeface="Arial" panose="020B0604020202020204" pitchFamily="34" charset="0"/>
            </a:endParaRPr>
          </a:p>
          <a:p>
            <a:pPr marL="171450" lvl="0" indent="-171450" defTabSz="914400" eaLnBrk="0" fontAlgn="base" hangingPunct="0">
              <a:spcBef>
                <a:spcPct val="0"/>
              </a:spcBef>
              <a:spcAft>
                <a:spcPct val="0"/>
              </a:spcAft>
              <a:buSzPts val="1000"/>
              <a:buFont typeface="Arial" panose="020B0604020202020204" pitchFamily="34" charset="0"/>
              <a:buChar char="•"/>
            </a:pPr>
            <a:r>
              <a:rPr lang="en-US" altLang="en-US" dirty="0">
                <a:solidFill>
                  <a:srgbClr val="000000"/>
                </a:solidFill>
                <a:cs typeface="Arial" panose="020B0604020202020204" pitchFamily="34" charset="0"/>
              </a:rPr>
              <a:t>Created after summary and review of all performance-related information.</a:t>
            </a:r>
          </a:p>
          <a:p>
            <a:pPr lvl="0" defTabSz="914400" eaLnBrk="0" fontAlgn="base" hangingPunct="0">
              <a:spcBef>
                <a:spcPct val="0"/>
              </a:spcBef>
              <a:spcAft>
                <a:spcPct val="0"/>
              </a:spcAft>
              <a:buSzPts val="1000"/>
            </a:pPr>
            <a:endParaRPr lang="en-US" altLang="en-US" dirty="0">
              <a:solidFill>
                <a:srgbClr val="000000"/>
              </a:solidFill>
              <a:cs typeface="Arial" panose="020B0604020202020204" pitchFamily="34" charset="0"/>
            </a:endParaRPr>
          </a:p>
          <a:p>
            <a:pPr marL="171450" lvl="0" indent="-171450" defTabSz="914400" eaLnBrk="0" fontAlgn="base" hangingPunct="0">
              <a:spcBef>
                <a:spcPct val="0"/>
              </a:spcBef>
              <a:spcAft>
                <a:spcPct val="0"/>
              </a:spcAft>
              <a:buSzPts val="1000"/>
              <a:buFont typeface="Arial" panose="020B0604020202020204" pitchFamily="34" charset="0"/>
              <a:buChar char="•"/>
            </a:pPr>
            <a:r>
              <a:rPr lang="en-US" altLang="en-US" dirty="0">
                <a:solidFill>
                  <a:srgbClr val="000000"/>
                </a:solidFill>
                <a:cs typeface="Arial" panose="020B0604020202020204" pitchFamily="34" charset="0"/>
              </a:rPr>
              <a:t>Documentation is critical! Merit recommendations must be supported by backup documentation.</a:t>
            </a:r>
          </a:p>
          <a:p>
            <a:pPr lvl="0" defTabSz="914400" eaLnBrk="0" fontAlgn="base" hangingPunct="0">
              <a:spcBef>
                <a:spcPct val="0"/>
              </a:spcBef>
              <a:spcAft>
                <a:spcPct val="0"/>
              </a:spcAft>
              <a:buSzPts val="1000"/>
            </a:pPr>
            <a:endParaRPr lang="en-US" altLang="en-US" dirty="0">
              <a:solidFill>
                <a:srgbClr val="000000"/>
              </a:solidFill>
              <a:cs typeface="Arial" panose="020B0604020202020204" pitchFamily="34" charset="0"/>
            </a:endParaRPr>
          </a:p>
          <a:p>
            <a:pPr marL="171450" lvl="0" indent="-171450" defTabSz="914400" eaLnBrk="0" fontAlgn="base" hangingPunct="0">
              <a:spcBef>
                <a:spcPct val="0"/>
              </a:spcBef>
              <a:spcAft>
                <a:spcPct val="0"/>
              </a:spcAft>
              <a:buSzPts val="1000"/>
              <a:buFont typeface="Arial" panose="020B0604020202020204" pitchFamily="34" charset="0"/>
              <a:buChar char="•"/>
            </a:pPr>
            <a:r>
              <a:rPr lang="en-US" altLang="en-US" dirty="0">
                <a:solidFill>
                  <a:srgbClr val="000000"/>
                </a:solidFill>
                <a:cs typeface="Arial" panose="020B0604020202020204" pitchFamily="34" charset="0"/>
              </a:rPr>
              <a:t>This is a </a:t>
            </a:r>
            <a:r>
              <a:rPr lang="en-US" altLang="en-US" b="1" dirty="0">
                <a:solidFill>
                  <a:srgbClr val="000000"/>
                </a:solidFill>
                <a:cs typeface="Arial" panose="020B0604020202020204" pitchFamily="34" charset="0"/>
              </a:rPr>
              <a:t>recommendation</a:t>
            </a:r>
            <a:r>
              <a:rPr lang="en-US" altLang="en-US" dirty="0">
                <a:solidFill>
                  <a:srgbClr val="000000"/>
                </a:solidFill>
                <a:cs typeface="Arial" panose="020B0604020202020204" pitchFamily="34" charset="0"/>
              </a:rPr>
              <a:t> to the Unit Administrator (UA). The UA makes final merit decisions for the unit.</a:t>
            </a:r>
          </a:p>
          <a:p>
            <a:pPr lvl="0" defTabSz="914400" eaLnBrk="0" fontAlgn="base" hangingPunct="0">
              <a:spcBef>
                <a:spcPct val="0"/>
              </a:spcBef>
              <a:spcAft>
                <a:spcPct val="0"/>
              </a:spcAft>
              <a:buSzPts val="1000"/>
            </a:pPr>
            <a:endParaRPr lang="en-US" altLang="en-US" dirty="0">
              <a:solidFill>
                <a:srgbClr val="000000"/>
              </a:solidFill>
              <a:cs typeface="Arial" panose="020B0604020202020204" pitchFamily="34" charset="0"/>
            </a:endParaRPr>
          </a:p>
          <a:p>
            <a:pPr marL="171450" lvl="0" indent="-171450" defTabSz="914400" eaLnBrk="0" fontAlgn="base" hangingPunct="0">
              <a:spcBef>
                <a:spcPct val="0"/>
              </a:spcBef>
              <a:spcAft>
                <a:spcPct val="0"/>
              </a:spcAft>
              <a:buSzPts val="1000"/>
              <a:buFont typeface="Arial" panose="020B0604020202020204" pitchFamily="34" charset="0"/>
              <a:buChar char="•"/>
            </a:pPr>
            <a:r>
              <a:rPr lang="en-US" altLang="en-US" dirty="0">
                <a:solidFill>
                  <a:srgbClr val="000000"/>
                </a:solidFill>
                <a:cs typeface="Arial" panose="020B0604020202020204" pitchFamily="34" charset="0"/>
              </a:rPr>
              <a:t>IANR HR can assist you with questions related to completing the Merit Form.</a:t>
            </a:r>
          </a:p>
          <a:p>
            <a:pPr marL="171450" lvl="0" indent="-171450" defTabSz="914400" eaLnBrk="0" fontAlgn="base" hangingPunct="0">
              <a:spcBef>
                <a:spcPct val="0"/>
              </a:spcBef>
              <a:spcAft>
                <a:spcPct val="0"/>
              </a:spcAft>
              <a:buSzPts val="1000"/>
              <a:buFont typeface="Arial" panose="020B0604020202020204" pitchFamily="34" charset="0"/>
              <a:buChar char="•"/>
            </a:pPr>
            <a:endParaRPr lang="en-US" altLang="en-US" sz="1900" dirty="0">
              <a:solidFill>
                <a:srgbClr val="000000"/>
              </a:solidFill>
              <a:latin typeface="Rockwell" panose="02060603020205020403" pitchFamily="18" charset="0"/>
              <a:cs typeface="Arial" panose="020B0604020202020204" pitchFamily="34" charset="0"/>
            </a:endParaRPr>
          </a:p>
        </p:txBody>
      </p:sp>
      <p:pic>
        <p:nvPicPr>
          <p:cNvPr id="6" name="Picture 5">
            <a:extLst>
              <a:ext uri="{FF2B5EF4-FFF2-40B4-BE49-F238E27FC236}">
                <a16:creationId xmlns:a16="http://schemas.microsoft.com/office/drawing/2014/main" id="{8B476B4E-1AAE-3C21-E17F-C6ECE10AB2B4}"/>
              </a:ext>
            </a:extLst>
          </p:cNvPr>
          <p:cNvPicPr>
            <a:picLocks noChangeAspect="1"/>
          </p:cNvPicPr>
          <p:nvPr/>
        </p:nvPicPr>
        <p:blipFill>
          <a:blip r:embed="rId3"/>
          <a:stretch>
            <a:fillRect/>
          </a:stretch>
        </p:blipFill>
        <p:spPr>
          <a:xfrm>
            <a:off x="277402" y="1139526"/>
            <a:ext cx="4345969" cy="5497580"/>
          </a:xfrm>
          <a:prstGeom prst="rect">
            <a:avLst/>
          </a:prstGeom>
        </p:spPr>
      </p:pic>
    </p:spTree>
    <p:extLst>
      <p:ext uri="{BB962C8B-B14F-4D97-AF65-F5344CB8AC3E}">
        <p14:creationId xmlns:p14="http://schemas.microsoft.com/office/powerpoint/2010/main" val="1563911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904" y="975535"/>
            <a:ext cx="12192000" cy="9310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defTabSz="457200"/>
            <a:endParaRPr lang="en-US" sz="1801" dirty="0">
              <a:solidFill>
                <a:prstClr val="white"/>
              </a:solidFill>
            </a:endParaRPr>
          </a:p>
        </p:txBody>
      </p:sp>
      <p:sp>
        <p:nvSpPr>
          <p:cNvPr id="15" name="Title 5"/>
          <p:cNvSpPr>
            <a:spLocks noGrp="1"/>
          </p:cNvSpPr>
          <p:nvPr>
            <p:ph type="title"/>
          </p:nvPr>
        </p:nvSpPr>
        <p:spPr>
          <a:xfrm>
            <a:off x="537237" y="28045"/>
            <a:ext cx="11104768" cy="989900"/>
          </a:xfrm>
        </p:spPr>
        <p:txBody>
          <a:bodyPr>
            <a:noAutofit/>
          </a:bodyPr>
          <a:lstStyle/>
          <a:p>
            <a:pPr algn="ctr"/>
            <a:r>
              <a:rPr lang="en-US" sz="4000" dirty="0"/>
              <a:t>Bell Curve</a:t>
            </a:r>
          </a:p>
        </p:txBody>
      </p:sp>
      <p:pic>
        <p:nvPicPr>
          <p:cNvPr id="6" name="Picture 5">
            <a:extLst>
              <a:ext uri="{FF2B5EF4-FFF2-40B4-BE49-F238E27FC236}">
                <a16:creationId xmlns:a16="http://schemas.microsoft.com/office/drawing/2014/main" id="{C7A9F4FE-2A6E-CBD6-842E-0A391DE487D9}"/>
              </a:ext>
            </a:extLst>
          </p:cNvPr>
          <p:cNvPicPr>
            <a:picLocks noChangeAspect="1"/>
          </p:cNvPicPr>
          <p:nvPr/>
        </p:nvPicPr>
        <p:blipFill>
          <a:blip r:embed="rId3"/>
          <a:stretch>
            <a:fillRect/>
          </a:stretch>
        </p:blipFill>
        <p:spPr>
          <a:xfrm>
            <a:off x="1315092" y="1068638"/>
            <a:ext cx="8445357" cy="2493018"/>
          </a:xfrm>
          <a:prstGeom prst="rect">
            <a:avLst/>
          </a:prstGeom>
        </p:spPr>
      </p:pic>
      <p:sp>
        <p:nvSpPr>
          <p:cNvPr id="17" name="TextBox 16">
            <a:extLst>
              <a:ext uri="{FF2B5EF4-FFF2-40B4-BE49-F238E27FC236}">
                <a16:creationId xmlns:a16="http://schemas.microsoft.com/office/drawing/2014/main" id="{62A450C5-91BE-10B9-0716-F956CAED9A71}"/>
              </a:ext>
            </a:extLst>
          </p:cNvPr>
          <p:cNvSpPr txBox="1"/>
          <p:nvPr/>
        </p:nvSpPr>
        <p:spPr>
          <a:xfrm>
            <a:off x="537236" y="3429000"/>
            <a:ext cx="10339671" cy="3293209"/>
          </a:xfrm>
          <a:prstGeom prst="rect">
            <a:avLst/>
          </a:prstGeom>
          <a:noFill/>
        </p:spPr>
        <p:txBody>
          <a:bodyPr wrap="square">
            <a:spAutoFit/>
          </a:bodyPr>
          <a:lstStyle/>
          <a:p>
            <a:pPr marL="285750" indent="-285750">
              <a:buFont typeface="Arial" panose="020B0604020202020204" pitchFamily="34" charset="0"/>
              <a:buChar char="•"/>
            </a:pPr>
            <a:r>
              <a:rPr lang="en-US" sz="1600" b="1" dirty="0"/>
              <a:t>Exceptional Performance </a:t>
            </a:r>
            <a:r>
              <a:rPr lang="en-US" sz="1600" dirty="0"/>
              <a:t>– Performance far exceeded expectations. This rating is not given frequently. Justification required.</a:t>
            </a:r>
          </a:p>
          <a:p>
            <a:endParaRPr lang="en-US" sz="1600" dirty="0"/>
          </a:p>
          <a:p>
            <a:pPr marL="285750" indent="-285750">
              <a:buFont typeface="Arial" panose="020B0604020202020204" pitchFamily="34" charset="0"/>
              <a:buChar char="•"/>
            </a:pPr>
            <a:r>
              <a:rPr lang="en-US" sz="1600" b="1" dirty="0"/>
              <a:t>Consistently Exceeded Expectations – </a:t>
            </a:r>
            <a:r>
              <a:rPr lang="en-US" sz="1600" dirty="0"/>
              <a:t>Quality of work was generally excellent.</a:t>
            </a:r>
          </a:p>
          <a:p>
            <a:endParaRPr lang="en-US" sz="1600" dirty="0"/>
          </a:p>
          <a:p>
            <a:pPr marL="285750" indent="-285750">
              <a:buFont typeface="Arial" panose="020B0604020202020204" pitchFamily="34" charset="0"/>
              <a:buChar char="•"/>
            </a:pPr>
            <a:r>
              <a:rPr lang="en-US" sz="1600" b="1" dirty="0"/>
              <a:t>Fulfilled Expectations – </a:t>
            </a:r>
            <a:r>
              <a:rPr lang="en-US" sz="1600" dirty="0"/>
              <a:t>Quality of work was generally good. At times may exceed expectations. Majority of employees will fall into this category.</a:t>
            </a:r>
          </a:p>
          <a:p>
            <a:endParaRPr lang="en-US" sz="1600" dirty="0"/>
          </a:p>
          <a:p>
            <a:pPr marL="285750" indent="-285750">
              <a:buFont typeface="Arial" panose="020B0604020202020204" pitchFamily="34" charset="0"/>
              <a:buChar char="•"/>
            </a:pPr>
            <a:r>
              <a:rPr lang="en-US" sz="1600" b="1" dirty="0"/>
              <a:t>Somewhat Met/Did Not Meet Expectations – </a:t>
            </a:r>
            <a:r>
              <a:rPr lang="en-US" sz="1600" dirty="0"/>
              <a:t>Quality of work did not consistently meet job requirements. This rating would typically follow on-going counseling and coaching for improvement.</a:t>
            </a:r>
          </a:p>
          <a:p>
            <a:endParaRPr lang="en-US" sz="1600" dirty="0"/>
          </a:p>
          <a:p>
            <a:pPr marL="285750" indent="-285750">
              <a:buFont typeface="Arial" panose="020B0604020202020204" pitchFamily="34" charset="0"/>
              <a:buChar char="•"/>
            </a:pPr>
            <a:r>
              <a:rPr lang="en-US" sz="1600" b="1" dirty="0"/>
              <a:t>Did Not Meet Expectations – </a:t>
            </a:r>
            <a:r>
              <a:rPr lang="en-US" sz="1600" dirty="0"/>
              <a:t>Failed to meet essential performance expectations. This rating should not be a surprise to the employee. Justification required.</a:t>
            </a:r>
          </a:p>
        </p:txBody>
      </p:sp>
    </p:spTree>
    <p:extLst>
      <p:ext uri="{BB962C8B-B14F-4D97-AF65-F5344CB8AC3E}">
        <p14:creationId xmlns:p14="http://schemas.microsoft.com/office/powerpoint/2010/main" val="3068554043"/>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2410</TotalTime>
  <Words>2849</Words>
  <Application>Microsoft Office PowerPoint</Application>
  <PresentationFormat>Widescreen</PresentationFormat>
  <Paragraphs>292</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Century Schoolbook</vt:lpstr>
      <vt:lpstr>Rockwell</vt:lpstr>
      <vt:lpstr>Wingdings</vt:lpstr>
      <vt:lpstr>Wingdings 2</vt:lpstr>
      <vt:lpstr>View</vt:lpstr>
      <vt:lpstr>IANR Staff Performance Management and Merit Process</vt:lpstr>
      <vt:lpstr>Performance Management and Merit</vt:lpstr>
      <vt:lpstr>Performance Management</vt:lpstr>
      <vt:lpstr>IANR Performance Management Process</vt:lpstr>
      <vt:lpstr>Performance Conversation Timing</vt:lpstr>
      <vt:lpstr>How do IANR Performance Conversations tie into the annual merit process?</vt:lpstr>
      <vt:lpstr>Performance Management and Merit</vt:lpstr>
      <vt:lpstr>Merit Form</vt:lpstr>
      <vt:lpstr>Bell Curve</vt:lpstr>
      <vt:lpstr>Merit Process </vt:lpstr>
      <vt:lpstr>IANR Merit Process Communication Flow</vt:lpstr>
      <vt:lpstr>Things to Know about Budget Guidelines</vt:lpstr>
      <vt:lpstr>Merit Conversations </vt:lpstr>
      <vt:lpstr>Two Steps to Having a Merit Conversation</vt:lpstr>
      <vt:lpstr>Two Steps to Having a Merit Conversation</vt:lpstr>
      <vt:lpstr>Merit Form Timeline</vt:lpstr>
      <vt:lpstr>Questions? </vt:lpstr>
    </vt:vector>
  </TitlesOfParts>
  <Company>University of Nebraska - Lincoln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Ianr Employee survey proposal</dc:title>
  <dc:creator>Ashley Kiekhoefer</dc:creator>
  <cp:lastModifiedBy>Marci Sturek</cp:lastModifiedBy>
  <cp:revision>177</cp:revision>
  <cp:lastPrinted>2017-02-14T22:38:55Z</cp:lastPrinted>
  <dcterms:created xsi:type="dcterms:W3CDTF">2014-11-05T21:35:08Z</dcterms:created>
  <dcterms:modified xsi:type="dcterms:W3CDTF">2023-09-29T16:30:22Z</dcterms:modified>
</cp:coreProperties>
</file>